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9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3" r:id="rId22"/>
    <p:sldId id="275" r:id="rId23"/>
    <p:sldId id="276" r:id="rId24"/>
    <p:sldId id="277" r:id="rId25"/>
    <p:sldId id="278" r:id="rId26"/>
    <p:sldId id="279" r:id="rId27"/>
    <p:sldId id="293" r:id="rId28"/>
    <p:sldId id="294" r:id="rId29"/>
    <p:sldId id="295" r:id="rId30"/>
    <p:sldId id="296" r:id="rId31"/>
    <p:sldId id="280" r:id="rId32"/>
    <p:sldId id="281" r:id="rId33"/>
    <p:sldId id="282" r:id="rId34"/>
    <p:sldId id="284" r:id="rId35"/>
    <p:sldId id="285" r:id="rId36"/>
    <p:sldId id="286" r:id="rId37"/>
    <p:sldId id="289" r:id="rId38"/>
    <p:sldId id="287" r:id="rId39"/>
    <p:sldId id="297" r:id="rId40"/>
    <p:sldId id="292" r:id="rId41"/>
    <p:sldId id="28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B3"/>
    <a:srgbClr val="F794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37"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F7DFD-1814-442A-BEFF-8F58D176F85F}" type="datetimeFigureOut">
              <a:rPr lang="en-IN" smtClean="0"/>
              <a:t>05-12-2024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A2AAA-CC7D-4FC7-9878-4ED3D7383CE9}" type="slidenum">
              <a:rPr lang="en-IN" smtClean="0"/>
              <a:t>‹#›</a:t>
            </a:fld>
            <a:endParaRPr lang="en-IN"/>
          </a:p>
        </p:txBody>
      </p:sp>
    </p:spTree>
    <p:extLst>
      <p:ext uri="{BB962C8B-B14F-4D97-AF65-F5344CB8AC3E}">
        <p14:creationId xmlns:p14="http://schemas.microsoft.com/office/powerpoint/2010/main" val="95399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a:t>
            </a:fld>
            <a:endParaRPr lang="en-IN"/>
          </a:p>
        </p:txBody>
      </p:sp>
    </p:spTree>
    <p:extLst>
      <p:ext uri="{BB962C8B-B14F-4D97-AF65-F5344CB8AC3E}">
        <p14:creationId xmlns:p14="http://schemas.microsoft.com/office/powerpoint/2010/main" val="65394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16</a:t>
            </a:fld>
            <a:endParaRPr lang="en-IN"/>
          </a:p>
        </p:txBody>
      </p:sp>
    </p:spTree>
    <p:extLst>
      <p:ext uri="{BB962C8B-B14F-4D97-AF65-F5344CB8AC3E}">
        <p14:creationId xmlns:p14="http://schemas.microsoft.com/office/powerpoint/2010/main" val="89219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22</a:t>
            </a:fld>
            <a:endParaRPr lang="en-IN"/>
          </a:p>
        </p:txBody>
      </p:sp>
    </p:spTree>
    <p:extLst>
      <p:ext uri="{BB962C8B-B14F-4D97-AF65-F5344CB8AC3E}">
        <p14:creationId xmlns:p14="http://schemas.microsoft.com/office/powerpoint/2010/main" val="300679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38</a:t>
            </a:fld>
            <a:endParaRPr lang="en-IN"/>
          </a:p>
        </p:txBody>
      </p:sp>
    </p:spTree>
    <p:extLst>
      <p:ext uri="{BB962C8B-B14F-4D97-AF65-F5344CB8AC3E}">
        <p14:creationId xmlns:p14="http://schemas.microsoft.com/office/powerpoint/2010/main" val="2580608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AA2AAA-CC7D-4FC7-9878-4ED3D7383CE9}" type="slidenum">
              <a:rPr lang="en-IN" smtClean="0"/>
              <a:t>40</a:t>
            </a:fld>
            <a:endParaRPr lang="en-IN"/>
          </a:p>
        </p:txBody>
      </p:sp>
    </p:spTree>
    <p:extLst>
      <p:ext uri="{BB962C8B-B14F-4D97-AF65-F5344CB8AC3E}">
        <p14:creationId xmlns:p14="http://schemas.microsoft.com/office/powerpoint/2010/main" val="1481651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C217-9C42-FEFB-3211-6EDD41F1F9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D3C7D3-A832-B647-243A-9C817EBCBA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1AF01F-93C5-B34D-810A-A5D1A56F94BB}"/>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10461D6D-FEE9-6490-FC1F-74CE755E12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0CCA53-6386-ADC1-ACA1-3C549844D79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649441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9571-7EB8-0DBC-3FD7-405AF311FB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B2579C-6A86-1B78-14F9-972FBB801E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2654-5793-919F-0DBA-37E9A4BC29A6}"/>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19976153-CA9A-ABDB-17F2-06F9B61C7E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66BE37-7420-2476-ADD7-68B6C610C89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574345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1BDC43-7270-D437-63F1-F44E0DDDB3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759AE6-CCF5-F203-BB22-35BA1A718B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11A82-4F1F-015E-CB04-2D32D9B92361}"/>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29D65F6A-1692-11D1-0CDA-BA97F694C3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962CBF-3079-6ADF-0294-16F50C933D9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838001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3BD0-497F-81FB-57BF-EFE7079751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603EBCD-B110-7AE7-E971-AB11A912C6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016CA7-7519-9BDC-A5C0-EBE2E42345DB}"/>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9FC23A53-30F2-68B8-9AA6-E1DA61965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7BAEE3-4111-D7AE-7018-75EB80AA3D1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23036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5BE30-FB23-3619-F918-5A4E70A6CE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F60E26C-2DB2-92BB-22F3-3379A5AB7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6B4D1-60F0-0CEB-9A6B-B5B705206BE4}"/>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980FC2B9-9B58-EB8B-4E20-7723B36664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A348B5-5BBB-8C22-C6DE-B07EAFFCCD9A}"/>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93398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C2534-05AC-3268-D58A-38DEA28898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C553D8-754F-360B-D80B-493FCC727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3ACF16-5323-3165-B041-CB79D01ABA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A14E0C-2B27-3A3A-EC08-FA62503E6657}"/>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6" name="Footer Placeholder 5">
            <a:extLst>
              <a:ext uri="{FF2B5EF4-FFF2-40B4-BE49-F238E27FC236}">
                <a16:creationId xmlns:a16="http://schemas.microsoft.com/office/drawing/2014/main" id="{C79A1A84-40A0-1951-3BD6-0CD952398C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2923FE-4419-8E26-AAAD-526AEBBD3321}"/>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8004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9C66-4630-D660-BE00-C715887B98A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C3889A-784A-F08F-671E-BAAD0F71D9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E58FFC-8749-2CEE-6935-3962C5119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983BEE-70DE-DD63-B727-99C8109F5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D4F7B-8E5C-5E87-BBFA-508A56C4B7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CD145F-BDC4-6EFF-F561-0AEEF107A40F}"/>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8" name="Footer Placeholder 7">
            <a:extLst>
              <a:ext uri="{FF2B5EF4-FFF2-40B4-BE49-F238E27FC236}">
                <a16:creationId xmlns:a16="http://schemas.microsoft.com/office/drawing/2014/main" id="{AA8A03EB-99EB-3F81-6F07-981B8B26CD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708DEDF-1098-C4A3-367B-5EA1AB90E882}"/>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86009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69290-F1F0-6698-2656-2CC8928BC0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E330D85-3866-69C3-4FB9-3C458091610E}"/>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4" name="Footer Placeholder 3">
            <a:extLst>
              <a:ext uri="{FF2B5EF4-FFF2-40B4-BE49-F238E27FC236}">
                <a16:creationId xmlns:a16="http://schemas.microsoft.com/office/drawing/2014/main" id="{174D111F-4F0A-B2B2-1859-469EF7861D7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67E2EC-FBBB-C771-F17A-80B6D87B9DFB}"/>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3061495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0B8B1-4803-9DEB-B035-3D2A0B1DB9C0}"/>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3" name="Footer Placeholder 2">
            <a:extLst>
              <a:ext uri="{FF2B5EF4-FFF2-40B4-BE49-F238E27FC236}">
                <a16:creationId xmlns:a16="http://schemas.microsoft.com/office/drawing/2014/main" id="{527AEED3-2605-117A-520A-D79572E9358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F35618-A6D3-2755-1283-80CA79F87FC0}"/>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06148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79834-3B38-FFC1-5E45-184445AE3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E0E0FD-F12C-1568-5CC4-A5FF05B8D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ECCC9AF-FF0B-E86E-407C-7EBC49B15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A7A424-EA05-7E11-D331-34961706A01E}"/>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6" name="Footer Placeholder 5">
            <a:extLst>
              <a:ext uri="{FF2B5EF4-FFF2-40B4-BE49-F238E27FC236}">
                <a16:creationId xmlns:a16="http://schemas.microsoft.com/office/drawing/2014/main" id="{9F805AD6-E9FE-0D74-4BE6-6F040387314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330601-5F62-36E9-BCA3-2AB2A1287266}"/>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13414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A5EF-F3FA-FBD5-4F0E-A3F1274E3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3C8617-A901-0D54-75E1-35F89A30A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104C31-8B8C-782A-F071-F0C4FDE52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D0F098-AADA-31AA-6A86-63CEA3355DEF}"/>
              </a:ext>
            </a:extLst>
          </p:cNvPr>
          <p:cNvSpPr>
            <a:spLocks noGrp="1"/>
          </p:cNvSpPr>
          <p:nvPr>
            <p:ph type="dt" sz="half" idx="10"/>
          </p:nvPr>
        </p:nvSpPr>
        <p:spPr/>
        <p:txBody>
          <a:bodyPr/>
          <a:lstStyle/>
          <a:p>
            <a:fld id="{B58F98A9-5E50-4420-92C9-7739C1E69358}" type="datetimeFigureOut">
              <a:rPr lang="en-IN" smtClean="0"/>
              <a:t>05-12-2024</a:t>
            </a:fld>
            <a:endParaRPr lang="en-IN"/>
          </a:p>
        </p:txBody>
      </p:sp>
      <p:sp>
        <p:nvSpPr>
          <p:cNvPr id="6" name="Footer Placeholder 5">
            <a:extLst>
              <a:ext uri="{FF2B5EF4-FFF2-40B4-BE49-F238E27FC236}">
                <a16:creationId xmlns:a16="http://schemas.microsoft.com/office/drawing/2014/main" id="{78B4990C-4329-7E3B-6FB8-9A5590F431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845D6DA-C824-E0B6-8932-1B38EEC4AB19}"/>
              </a:ext>
            </a:extLst>
          </p:cNvPr>
          <p:cNvSpPr>
            <a:spLocks noGrp="1"/>
          </p:cNvSpPr>
          <p:nvPr>
            <p:ph type="sldNum" sz="quarter" idx="12"/>
          </p:nvPr>
        </p:nvSpPr>
        <p:spPr/>
        <p:txBody>
          <a:bodyPr/>
          <a:lstStyle/>
          <a:p>
            <a:fld id="{B8DBA0CF-5E57-4969-AA38-20EF035AF66C}" type="slidenum">
              <a:rPr lang="en-IN" smtClean="0"/>
              <a:t>‹#›</a:t>
            </a:fld>
            <a:endParaRPr lang="en-IN"/>
          </a:p>
        </p:txBody>
      </p:sp>
    </p:spTree>
    <p:extLst>
      <p:ext uri="{BB962C8B-B14F-4D97-AF65-F5344CB8AC3E}">
        <p14:creationId xmlns:p14="http://schemas.microsoft.com/office/powerpoint/2010/main" val="239215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3BF8CD-9219-79DC-4C3C-B2AD1DC5BE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F21224-21AD-F04F-9AA8-420480876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60A598-98A0-150B-4BAB-BF4E71187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F98A9-5E50-4420-92C9-7739C1E69358}" type="datetimeFigureOut">
              <a:rPr lang="en-IN" smtClean="0"/>
              <a:t>05-12-2024</a:t>
            </a:fld>
            <a:endParaRPr lang="en-IN"/>
          </a:p>
        </p:txBody>
      </p:sp>
      <p:sp>
        <p:nvSpPr>
          <p:cNvPr id="5" name="Footer Placeholder 4">
            <a:extLst>
              <a:ext uri="{FF2B5EF4-FFF2-40B4-BE49-F238E27FC236}">
                <a16:creationId xmlns:a16="http://schemas.microsoft.com/office/drawing/2014/main" id="{D2FCB2A1-8EAA-1383-4034-E3F5C5BDEF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3F25DB-0862-E943-AA1C-C48DB0046A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BA0CF-5E57-4969-AA38-20EF035AF66C}" type="slidenum">
              <a:rPr lang="en-IN" smtClean="0"/>
              <a:t>‹#›</a:t>
            </a:fld>
            <a:endParaRPr lang="en-IN"/>
          </a:p>
        </p:txBody>
      </p:sp>
    </p:spTree>
    <p:extLst>
      <p:ext uri="{BB962C8B-B14F-4D97-AF65-F5344CB8AC3E}">
        <p14:creationId xmlns:p14="http://schemas.microsoft.com/office/powerpoint/2010/main" val="389844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35F96B-0EFF-98B4-DD6E-78E7DDF18E59}"/>
              </a:ext>
            </a:extLst>
          </p:cNvPr>
          <p:cNvPicPr>
            <a:picLocks noChangeAspect="1"/>
          </p:cNvPicPr>
          <p:nvPr/>
        </p:nvPicPr>
        <p:blipFill>
          <a:blip r:embed="rId2"/>
          <a:stretch>
            <a:fillRect/>
          </a:stretch>
        </p:blipFill>
        <p:spPr>
          <a:xfrm>
            <a:off x="9586637" y="0"/>
            <a:ext cx="2605363" cy="1465516"/>
          </a:xfrm>
          <a:prstGeom prst="rect">
            <a:avLst/>
          </a:prstGeom>
        </p:spPr>
      </p:pic>
      <p:sp>
        <p:nvSpPr>
          <p:cNvPr id="8" name="TextBox 7">
            <a:extLst>
              <a:ext uri="{FF2B5EF4-FFF2-40B4-BE49-F238E27FC236}">
                <a16:creationId xmlns:a16="http://schemas.microsoft.com/office/drawing/2014/main" id="{0924F5BD-E98D-6F82-90FB-F4F5DD5B084C}"/>
              </a:ext>
            </a:extLst>
          </p:cNvPr>
          <p:cNvSpPr txBox="1"/>
          <p:nvPr/>
        </p:nvSpPr>
        <p:spPr>
          <a:xfrm>
            <a:off x="861702" y="2830423"/>
            <a:ext cx="11469710" cy="829779"/>
          </a:xfrm>
          <a:prstGeom prst="rect">
            <a:avLst/>
          </a:prstGeom>
          <a:noFill/>
        </p:spPr>
        <p:txBody>
          <a:bodyPr wrap="square" rtlCol="0">
            <a:spAutoFit/>
          </a:bodyPr>
          <a:lstStyle/>
          <a:p>
            <a:pPr>
              <a:lnSpc>
                <a:spcPct val="150000"/>
              </a:lnSpc>
            </a:pPr>
            <a:r>
              <a:rPr lang="en-IN" sz="3600" b="1" dirty="0">
                <a:solidFill>
                  <a:schemeClr val="bg1"/>
                </a:solidFill>
                <a:latin typeface="Bahnschrift Condensed" panose="020B0502040204020203" pitchFamily="34" charset="0"/>
                <a:ea typeface="Cambria Math" panose="02040503050406030204" pitchFamily="18" charset="0"/>
                <a:cs typeface="Segoe UI" panose="020B0502040204020203" pitchFamily="34" charset="0"/>
              </a:rPr>
              <a:t>PROJECT TITLE : PREDICTION OF STROKE RISK USING MACHINE LEARNING</a:t>
            </a:r>
          </a:p>
        </p:txBody>
      </p:sp>
      <p:sp>
        <p:nvSpPr>
          <p:cNvPr id="9" name="TextBox 8">
            <a:extLst>
              <a:ext uri="{FF2B5EF4-FFF2-40B4-BE49-F238E27FC236}">
                <a16:creationId xmlns:a16="http://schemas.microsoft.com/office/drawing/2014/main" id="{14BDDD15-3B11-FBC7-57BF-E59777B16395}"/>
              </a:ext>
            </a:extLst>
          </p:cNvPr>
          <p:cNvSpPr txBox="1"/>
          <p:nvPr/>
        </p:nvSpPr>
        <p:spPr>
          <a:xfrm>
            <a:off x="8920542" y="5880318"/>
            <a:ext cx="4214433" cy="523220"/>
          </a:xfrm>
          <a:prstGeom prst="rect">
            <a:avLst/>
          </a:prstGeom>
          <a:noFill/>
        </p:spPr>
        <p:txBody>
          <a:bodyPr wrap="square" rtlCol="0">
            <a:spAutoFit/>
          </a:bodyPr>
          <a:lstStyle/>
          <a:p>
            <a:r>
              <a:rPr lang="en-IN" sz="2800" b="1" dirty="0">
                <a:solidFill>
                  <a:schemeClr val="bg1"/>
                </a:solidFill>
                <a:latin typeface="Bahnschrift Condensed" panose="020B0502040204020203" pitchFamily="34" charset="0"/>
              </a:rPr>
              <a:t>NAME: PRAVALLIKA K</a:t>
            </a:r>
          </a:p>
        </p:txBody>
      </p:sp>
    </p:spTree>
    <p:extLst>
      <p:ext uri="{BB962C8B-B14F-4D97-AF65-F5344CB8AC3E}">
        <p14:creationId xmlns:p14="http://schemas.microsoft.com/office/powerpoint/2010/main" val="772987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E7F4-A235-10EF-EA41-19383FCB6CE1}"/>
              </a:ext>
            </a:extLst>
          </p:cNvPr>
          <p:cNvSpPr>
            <a:spLocks noGrp="1"/>
          </p:cNvSpPr>
          <p:nvPr>
            <p:ph type="title"/>
          </p:nvPr>
        </p:nvSpPr>
        <p:spPr>
          <a:xfrm>
            <a:off x="495292" y="42862"/>
            <a:ext cx="10515600" cy="1325563"/>
          </a:xfrm>
        </p:spPr>
        <p:txBody>
          <a:bodyPr/>
          <a:lstStyle/>
          <a:p>
            <a:pPr algn="ctr"/>
            <a:r>
              <a:rPr lang="en-IN" b="1" dirty="0">
                <a:solidFill>
                  <a:srgbClr val="0066B3"/>
                </a:solidFill>
                <a:latin typeface="Bahnschrift Condensed" panose="020B0502040204020203" pitchFamily="34" charset="0"/>
              </a:rPr>
              <a:t>MISSING VALUES IN THE DATASET</a:t>
            </a:r>
          </a:p>
        </p:txBody>
      </p:sp>
      <p:pic>
        <p:nvPicPr>
          <p:cNvPr id="10242" name="Picture 2">
            <a:extLst>
              <a:ext uri="{FF2B5EF4-FFF2-40B4-BE49-F238E27FC236}">
                <a16:creationId xmlns:a16="http://schemas.microsoft.com/office/drawing/2014/main" id="{2BA62E27-DD8D-EBE7-FA03-C75102DAF8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224" y="1038795"/>
            <a:ext cx="6617056" cy="58412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AF60109-C105-97A7-4439-1E2D8EE30D05}"/>
              </a:ext>
            </a:extLst>
          </p:cNvPr>
          <p:cNvPicPr>
            <a:picLocks noChangeAspect="1"/>
          </p:cNvPicPr>
          <p:nvPr/>
        </p:nvPicPr>
        <p:blipFill>
          <a:blip r:embed="rId3"/>
          <a:stretch>
            <a:fillRect/>
          </a:stretch>
        </p:blipFill>
        <p:spPr>
          <a:xfrm>
            <a:off x="9264413" y="17507"/>
            <a:ext cx="2605363" cy="1465516"/>
          </a:xfrm>
          <a:prstGeom prst="rect">
            <a:avLst/>
          </a:prstGeom>
        </p:spPr>
      </p:pic>
      <p:sp>
        <p:nvSpPr>
          <p:cNvPr id="5" name="TextBox 4">
            <a:extLst>
              <a:ext uri="{FF2B5EF4-FFF2-40B4-BE49-F238E27FC236}">
                <a16:creationId xmlns:a16="http://schemas.microsoft.com/office/drawing/2014/main" id="{EF98D143-8924-8F56-2513-24A1706FF31F}"/>
              </a:ext>
            </a:extLst>
          </p:cNvPr>
          <p:cNvSpPr txBox="1"/>
          <p:nvPr/>
        </p:nvSpPr>
        <p:spPr>
          <a:xfrm>
            <a:off x="7467600" y="2208434"/>
            <a:ext cx="3992880" cy="3477875"/>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 </a:t>
            </a:r>
          </a:p>
          <a:p>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We can see that there are several rows with missing values of </a:t>
            </a:r>
            <a:r>
              <a:rPr lang="en-US" sz="2000" b="0" i="0" dirty="0" err="1">
                <a:solidFill>
                  <a:srgbClr val="1F1F1F"/>
                </a:solidFill>
                <a:effectLst/>
                <a:latin typeface="Bahnschrift Condensed" panose="020B0502040204020203" pitchFamily="34" charset="0"/>
              </a:rPr>
              <a:t>bmi</a:t>
            </a:r>
            <a:r>
              <a:rPr lang="en-US" sz="2000" b="0" i="0" dirty="0">
                <a:solidFill>
                  <a:srgbClr val="1F1F1F"/>
                </a:solidFill>
                <a:effectLst/>
                <a:latin typeface="Bahnschrift Condensed" panose="020B0502040204020203" pitchFamily="34" charset="0"/>
              </a:rPr>
              <a:t>. These are represented by the white rows in the heatmap.</a:t>
            </a:r>
          </a:p>
          <a:p>
            <a:pPr marL="342900" indent="-34290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There are 201 missin</a:t>
            </a:r>
            <a:r>
              <a:rPr lang="en-US" sz="2000" dirty="0">
                <a:solidFill>
                  <a:srgbClr val="1F1F1F"/>
                </a:solidFill>
                <a:latin typeface="Bahnschrift Condensed" panose="020B0502040204020203" pitchFamily="34" charset="0"/>
              </a:rPr>
              <a:t>g values in the </a:t>
            </a:r>
            <a:r>
              <a:rPr lang="en-US" sz="2000" dirty="0" err="1">
                <a:solidFill>
                  <a:srgbClr val="1F1F1F"/>
                </a:solidFill>
                <a:latin typeface="Bahnschrift Condensed" panose="020B0502040204020203" pitchFamily="34" charset="0"/>
              </a:rPr>
              <a:t>bmi</a:t>
            </a:r>
            <a:r>
              <a:rPr lang="en-US" sz="2000" dirty="0">
                <a:solidFill>
                  <a:srgbClr val="1F1F1F"/>
                </a:solidFill>
                <a:latin typeface="Bahnschrift Condensed" panose="020B0502040204020203" pitchFamily="34" charset="0"/>
              </a:rPr>
              <a:t> column</a:t>
            </a:r>
            <a:endParaRPr lang="en-US" sz="2000" b="0" i="0" dirty="0">
              <a:solidFill>
                <a:srgbClr val="1F1F1F"/>
              </a:solidFill>
              <a:effectLst/>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The percentage of missing values in 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is approximately </a:t>
            </a:r>
            <a:r>
              <a:rPr lang="en-US" sz="2000" b="1" dirty="0">
                <a:latin typeface="Bahnschrift Condensed" panose="020B0502040204020203" pitchFamily="34" charset="0"/>
              </a:rPr>
              <a:t>3.93%</a:t>
            </a:r>
            <a:r>
              <a:rPr lang="en-US" sz="2000" dirty="0">
                <a:latin typeface="Bahnschrift Condensed" panose="020B0502040204020203" pitchFamily="34" charset="0"/>
              </a:rPr>
              <a:t> of the total dataset.</a:t>
            </a:r>
            <a:endParaRPr lang="en-IN" sz="2000" dirty="0">
              <a:latin typeface="Bahnschrift Condensed" panose="020B0502040204020203" pitchFamily="34" charset="0"/>
            </a:endParaRPr>
          </a:p>
        </p:txBody>
      </p:sp>
    </p:spTree>
    <p:extLst>
      <p:ext uri="{BB962C8B-B14F-4D97-AF65-F5344CB8AC3E}">
        <p14:creationId xmlns:p14="http://schemas.microsoft.com/office/powerpoint/2010/main" val="2738974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1CE58-9745-914C-652D-1C852F6F9BA6}"/>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HANDLING THE MISSING VALUES</a:t>
            </a:r>
          </a:p>
        </p:txBody>
      </p:sp>
      <p:sp>
        <p:nvSpPr>
          <p:cNvPr id="3" name="Content Placeholder 2">
            <a:extLst>
              <a:ext uri="{FF2B5EF4-FFF2-40B4-BE49-F238E27FC236}">
                <a16:creationId xmlns:a16="http://schemas.microsoft.com/office/drawing/2014/main" id="{13F418E9-6620-9C8F-FA40-5689EFA3134F}"/>
              </a:ext>
            </a:extLst>
          </p:cNvPr>
          <p:cNvSpPr>
            <a:spLocks noGrp="1"/>
          </p:cNvSpPr>
          <p:nvPr>
            <p:ph idx="1"/>
          </p:nvPr>
        </p:nvSpPr>
        <p:spPr>
          <a:xfrm>
            <a:off x="436880" y="1387157"/>
            <a:ext cx="4500880" cy="4190683"/>
          </a:xfrm>
        </p:spPr>
        <p:txBody>
          <a:bodyPr>
            <a:normAutofit fontScale="85000" lnSpcReduction="10000"/>
          </a:bodyPr>
          <a:lstStyle/>
          <a:p>
            <a:pPr>
              <a:lnSpc>
                <a:spcPct val="120000"/>
              </a:lnSpc>
            </a:pPr>
            <a:r>
              <a:rPr lang="en-US" sz="2900" dirty="0">
                <a:latin typeface="Bahnschrift Condensed" panose="020B0502040204020203" pitchFamily="34" charset="0"/>
              </a:rPr>
              <a:t>The missing </a:t>
            </a:r>
            <a:r>
              <a:rPr lang="en-US" sz="2900" b="1" dirty="0">
                <a:latin typeface="Bahnschrift Condensed" panose="020B0502040204020203" pitchFamily="34" charset="0"/>
              </a:rPr>
              <a:t>BMI</a:t>
            </a:r>
            <a:r>
              <a:rPr lang="en-US" sz="2900" dirty="0">
                <a:latin typeface="Bahnschrift Condensed" panose="020B0502040204020203" pitchFamily="34" charset="0"/>
              </a:rPr>
              <a:t> values were handled by filling them with the </a:t>
            </a:r>
            <a:r>
              <a:rPr lang="en-US" sz="2900" b="1" dirty="0">
                <a:latin typeface="Bahnschrift Condensed" panose="020B0502040204020203" pitchFamily="34" charset="0"/>
              </a:rPr>
              <a:t>mean value</a:t>
            </a:r>
            <a:r>
              <a:rPr lang="en-US" sz="2900" dirty="0">
                <a:latin typeface="Bahnschrift Condensed" panose="020B0502040204020203" pitchFamily="34" charset="0"/>
              </a:rPr>
              <a:t> of the existing BMI data.</a:t>
            </a:r>
          </a:p>
          <a:p>
            <a:pPr>
              <a:lnSpc>
                <a:spcPct val="120000"/>
              </a:lnSpc>
              <a:buFont typeface="+mj-lt"/>
              <a:buAutoNum type="arabicPeriod"/>
            </a:pPr>
            <a:r>
              <a:rPr lang="en-US" sz="2900" b="1" dirty="0">
                <a:latin typeface="Bahnschrift Condensed" panose="020B0502040204020203" pitchFamily="34" charset="0"/>
              </a:rPr>
              <a:t>Outcome:</a:t>
            </a:r>
            <a:endParaRPr lang="en-US" sz="2900" dirty="0">
              <a:latin typeface="Bahnschrift Condensed" panose="020B0502040204020203" pitchFamily="34" charset="0"/>
            </a:endParaRPr>
          </a:p>
          <a:p>
            <a:pPr lvl="1">
              <a:lnSpc>
                <a:spcPct val="120000"/>
              </a:lnSpc>
              <a:buFont typeface="Wingdings" panose="05000000000000000000" pitchFamily="2" charset="2"/>
              <a:buChar char="§"/>
            </a:pPr>
            <a:r>
              <a:rPr lang="en-US" sz="2900" dirty="0">
                <a:latin typeface="Bahnschrift Condensed" panose="020B0502040204020203" pitchFamily="34" charset="0"/>
              </a:rPr>
              <a:t>After imputation, the </a:t>
            </a:r>
            <a:r>
              <a:rPr lang="en-US" sz="2900" b="1" dirty="0">
                <a:latin typeface="Bahnschrift Condensed" panose="020B0502040204020203" pitchFamily="34" charset="0"/>
              </a:rPr>
              <a:t>BMI</a:t>
            </a:r>
            <a:r>
              <a:rPr lang="en-US" sz="2900" dirty="0">
                <a:latin typeface="Bahnschrift Condensed" panose="020B0502040204020203" pitchFamily="34" charset="0"/>
              </a:rPr>
              <a:t> column has no missing values, and the dataset is ready for further analysis and model training.</a:t>
            </a:r>
          </a:p>
          <a:p>
            <a:endParaRPr lang="en-IN" dirty="0"/>
          </a:p>
        </p:txBody>
      </p:sp>
      <p:pic>
        <p:nvPicPr>
          <p:cNvPr id="7" name="Picture 6">
            <a:extLst>
              <a:ext uri="{FF2B5EF4-FFF2-40B4-BE49-F238E27FC236}">
                <a16:creationId xmlns:a16="http://schemas.microsoft.com/office/drawing/2014/main" id="{AAD69AB5-AFF2-4E8E-A461-664A02B702F0}"/>
              </a:ext>
            </a:extLst>
          </p:cNvPr>
          <p:cNvPicPr>
            <a:picLocks noChangeAspect="1"/>
          </p:cNvPicPr>
          <p:nvPr/>
        </p:nvPicPr>
        <p:blipFill>
          <a:blip r:embed="rId2"/>
          <a:stretch>
            <a:fillRect/>
          </a:stretch>
        </p:blipFill>
        <p:spPr>
          <a:xfrm>
            <a:off x="5699759" y="1387157"/>
            <a:ext cx="4892042" cy="5227003"/>
          </a:xfrm>
          <a:prstGeom prst="rect">
            <a:avLst/>
          </a:prstGeom>
        </p:spPr>
      </p:pic>
      <p:pic>
        <p:nvPicPr>
          <p:cNvPr id="8" name="Picture 7">
            <a:extLst>
              <a:ext uri="{FF2B5EF4-FFF2-40B4-BE49-F238E27FC236}">
                <a16:creationId xmlns:a16="http://schemas.microsoft.com/office/drawing/2014/main" id="{19E790AA-F02E-A131-0462-C0757BC6E7BD}"/>
              </a:ext>
            </a:extLst>
          </p:cNvPr>
          <p:cNvPicPr>
            <a:picLocks noChangeAspect="1"/>
          </p:cNvPicPr>
          <p:nvPr/>
        </p:nvPicPr>
        <p:blipFill>
          <a:blip r:embed="rId3"/>
          <a:stretch>
            <a:fillRect/>
          </a:stretch>
        </p:blipFill>
        <p:spPr>
          <a:xfrm>
            <a:off x="9499224" y="0"/>
            <a:ext cx="2605363" cy="1465516"/>
          </a:xfrm>
          <a:prstGeom prst="rect">
            <a:avLst/>
          </a:prstGeom>
        </p:spPr>
      </p:pic>
    </p:spTree>
    <p:extLst>
      <p:ext uri="{BB962C8B-B14F-4D97-AF65-F5344CB8AC3E}">
        <p14:creationId xmlns:p14="http://schemas.microsoft.com/office/powerpoint/2010/main" val="265744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D1729-F914-2FDE-2B9C-28C24A993199}"/>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EXPLORATORY DATA ANALYSIS</a:t>
            </a:r>
          </a:p>
        </p:txBody>
      </p:sp>
      <p:pic>
        <p:nvPicPr>
          <p:cNvPr id="4" name="Picture 3">
            <a:extLst>
              <a:ext uri="{FF2B5EF4-FFF2-40B4-BE49-F238E27FC236}">
                <a16:creationId xmlns:a16="http://schemas.microsoft.com/office/drawing/2014/main" id="{686BEE77-B5A5-7F29-742B-8A9714A7F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07" y="1599247"/>
            <a:ext cx="6448425" cy="5000625"/>
          </a:xfrm>
          <a:prstGeom prst="rect">
            <a:avLst/>
          </a:prstGeom>
        </p:spPr>
      </p:pic>
      <p:sp>
        <p:nvSpPr>
          <p:cNvPr id="5" name="TextBox 4">
            <a:extLst>
              <a:ext uri="{FF2B5EF4-FFF2-40B4-BE49-F238E27FC236}">
                <a16:creationId xmlns:a16="http://schemas.microsoft.com/office/drawing/2014/main" id="{62BEFBEC-06BA-093A-0B7C-0F80B5957A25}"/>
              </a:ext>
            </a:extLst>
          </p:cNvPr>
          <p:cNvSpPr txBox="1"/>
          <p:nvPr/>
        </p:nvSpPr>
        <p:spPr>
          <a:xfrm>
            <a:off x="7325360" y="2722880"/>
            <a:ext cx="3398520" cy="3170099"/>
          </a:xfrm>
          <a:prstGeom prst="rect">
            <a:avLst/>
          </a:prstGeom>
          <a:noFill/>
        </p:spPr>
        <p:txBody>
          <a:bodyPr wrap="square" rtlCol="0">
            <a:spAutoFit/>
          </a:bodyPr>
          <a:lstStyle/>
          <a:p>
            <a:r>
              <a:rPr lang="en-US" sz="2000" b="1" i="0" dirty="0">
                <a:solidFill>
                  <a:srgbClr val="1F1F1F"/>
                </a:solidFill>
                <a:effectLst/>
                <a:latin typeface="Bahnschrift Condensed" panose="020B0502040204020203" pitchFamily="34" charset="0"/>
              </a:rPr>
              <a:t>Observations:</a:t>
            </a:r>
          </a:p>
          <a:p>
            <a:endParaRPr lang="en-US" sz="2000" b="1" i="0" dirty="0">
              <a:solidFill>
                <a:srgbClr val="1F1F1F"/>
              </a:solidFill>
              <a:effectLst/>
              <a:latin typeface="Bahnschrift Condensed" panose="020B0502040204020203" pitchFamily="34" charset="0"/>
            </a:endParaRPr>
          </a:p>
          <a:p>
            <a:pPr marL="285750" indent="-285750">
              <a:buFont typeface="Wingdings" panose="05000000000000000000" pitchFamily="2" charset="2"/>
              <a:buChar char="§"/>
            </a:pPr>
            <a:r>
              <a:rPr lang="en-US" sz="2000" b="0" i="0" dirty="0">
                <a:solidFill>
                  <a:srgbClr val="1F1F1F"/>
                </a:solidFill>
                <a:effectLst/>
                <a:latin typeface="Bahnschrift Condensed" panose="020B0502040204020203" pitchFamily="34" charset="0"/>
              </a:rPr>
              <a:t>The pie chart indicates that stroke cases are indeed much less common in this dataset, with only about 4.87% of the data labeled as stroke cases.</a:t>
            </a:r>
          </a:p>
          <a:p>
            <a:pPr marL="285750" indent="-285750">
              <a:buFont typeface="Wingdings" panose="05000000000000000000" pitchFamily="2" charset="2"/>
              <a:buChar char="§"/>
            </a:pPr>
            <a:r>
              <a:rPr lang="en-US" sz="2000" dirty="0">
                <a:solidFill>
                  <a:srgbClr val="1F1F1F"/>
                </a:solidFill>
                <a:latin typeface="Bahnschrift Condensed" panose="020B0502040204020203" pitchFamily="34" charset="0"/>
              </a:rPr>
              <a:t>We can understand that that the class is highly Imbalanced with </a:t>
            </a:r>
            <a:r>
              <a:rPr lang="en-IN" sz="2000" dirty="0">
                <a:latin typeface="Bahnschrift Condensed" panose="020B0502040204020203" pitchFamily="34" charset="0"/>
              </a:rPr>
              <a:t>: 95% "No Stroke," 5% "Stroke."</a:t>
            </a:r>
          </a:p>
        </p:txBody>
      </p:sp>
      <p:pic>
        <p:nvPicPr>
          <p:cNvPr id="6" name="Picture 5">
            <a:extLst>
              <a:ext uri="{FF2B5EF4-FFF2-40B4-BE49-F238E27FC236}">
                <a16:creationId xmlns:a16="http://schemas.microsoft.com/office/drawing/2014/main" id="{877F75EC-D8F3-0987-B4F0-1B96053CEF58}"/>
              </a:ext>
            </a:extLst>
          </p:cNvPr>
          <p:cNvPicPr>
            <a:picLocks noChangeAspect="1"/>
          </p:cNvPicPr>
          <p:nvPr/>
        </p:nvPicPr>
        <p:blipFill>
          <a:blip r:embed="rId3"/>
          <a:stretch>
            <a:fillRect/>
          </a:stretch>
        </p:blipFill>
        <p:spPr>
          <a:xfrm>
            <a:off x="9499224" y="0"/>
            <a:ext cx="2605363" cy="1465516"/>
          </a:xfrm>
          <a:prstGeom prst="rect">
            <a:avLst/>
          </a:prstGeom>
        </p:spPr>
      </p:pic>
    </p:spTree>
    <p:extLst>
      <p:ext uri="{BB962C8B-B14F-4D97-AF65-F5344CB8AC3E}">
        <p14:creationId xmlns:p14="http://schemas.microsoft.com/office/powerpoint/2010/main" val="356405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9423BE-2756-C0F7-3DAE-1E6DCCEA63B9}"/>
              </a:ext>
            </a:extLst>
          </p:cNvPr>
          <p:cNvSpPr txBox="1"/>
          <p:nvPr/>
        </p:nvSpPr>
        <p:spPr>
          <a:xfrm>
            <a:off x="7792720" y="3098463"/>
            <a:ext cx="3769360" cy="1015663"/>
          </a:xfrm>
          <a:prstGeom prst="rect">
            <a:avLst/>
          </a:prstGeom>
          <a:noFill/>
        </p:spPr>
        <p:txBody>
          <a:bodyPr wrap="square" rtlCol="0">
            <a:spAutoFit/>
          </a:bodyPr>
          <a:lstStyle/>
          <a:p>
            <a:r>
              <a:rPr lang="en-IN" sz="2000" b="1" dirty="0">
                <a:latin typeface="Bahnschrift Condensed" panose="020B0502040204020203" pitchFamily="34" charset="0"/>
              </a:rPr>
              <a:t>Observation:</a:t>
            </a:r>
          </a:p>
          <a:p>
            <a:r>
              <a:rPr lang="en-IN" sz="2000" dirty="0">
                <a:latin typeface="Bahnschrift Condensed" panose="020B0502040204020203" pitchFamily="34" charset="0"/>
              </a:rPr>
              <a:t>The number of Females present in the Dataset is more than the males</a:t>
            </a:r>
          </a:p>
        </p:txBody>
      </p:sp>
      <p:sp>
        <p:nvSpPr>
          <p:cNvPr id="3" name="TextBox 2">
            <a:extLst>
              <a:ext uri="{FF2B5EF4-FFF2-40B4-BE49-F238E27FC236}">
                <a16:creationId xmlns:a16="http://schemas.microsoft.com/office/drawing/2014/main" id="{6900E290-9351-D8F8-B198-4BAF52999250}"/>
              </a:ext>
            </a:extLst>
          </p:cNvPr>
          <p:cNvSpPr txBox="1"/>
          <p:nvPr/>
        </p:nvSpPr>
        <p:spPr>
          <a:xfrm>
            <a:off x="3429000" y="732758"/>
            <a:ext cx="53340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Gender</a:t>
            </a:r>
          </a:p>
        </p:txBody>
      </p:sp>
      <p:pic>
        <p:nvPicPr>
          <p:cNvPr id="4" name="Picture 3">
            <a:extLst>
              <a:ext uri="{FF2B5EF4-FFF2-40B4-BE49-F238E27FC236}">
                <a16:creationId xmlns:a16="http://schemas.microsoft.com/office/drawing/2014/main" id="{DC763BEF-AFF3-4B4B-E994-5625C8D30ED1}"/>
              </a:ext>
            </a:extLst>
          </p:cNvPr>
          <p:cNvPicPr>
            <a:picLocks noChangeAspect="1"/>
          </p:cNvPicPr>
          <p:nvPr/>
        </p:nvPicPr>
        <p:blipFill>
          <a:blip r:embed="rId2"/>
          <a:stretch>
            <a:fillRect/>
          </a:stretch>
        </p:blipFill>
        <p:spPr>
          <a:xfrm>
            <a:off x="9499224" y="0"/>
            <a:ext cx="2605363" cy="1465516"/>
          </a:xfrm>
          <a:prstGeom prst="rect">
            <a:avLst/>
          </a:prstGeom>
        </p:spPr>
      </p:pic>
      <p:pic>
        <p:nvPicPr>
          <p:cNvPr id="7170" name="Picture 2">
            <a:extLst>
              <a:ext uri="{FF2B5EF4-FFF2-40B4-BE49-F238E27FC236}">
                <a16:creationId xmlns:a16="http://schemas.microsoft.com/office/drawing/2014/main" id="{0904E513-3BE7-76A1-3F2F-32EBBFEEC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33" y="1229953"/>
            <a:ext cx="6810375"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93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C3FBB306-8A3E-DD8A-48CA-3AE546340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573" y="1762125"/>
            <a:ext cx="6810375" cy="5095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D2935B0-1440-7633-65E5-C994E9965259}"/>
              </a:ext>
            </a:extLst>
          </p:cNvPr>
          <p:cNvSpPr txBox="1"/>
          <p:nvPr/>
        </p:nvSpPr>
        <p:spPr>
          <a:xfrm>
            <a:off x="4084320" y="828991"/>
            <a:ext cx="402336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Count Plot for </a:t>
            </a:r>
            <a:r>
              <a:rPr lang="en-IN" sz="3200" b="1" dirty="0" err="1">
                <a:solidFill>
                  <a:srgbClr val="0066B3"/>
                </a:solidFill>
                <a:latin typeface="Bahnschrift Condensed" panose="020B0502040204020203" pitchFamily="34" charset="0"/>
              </a:rPr>
              <a:t>Work_type</a:t>
            </a:r>
            <a:endParaRPr lang="en-IN" sz="3200" b="1" dirty="0">
              <a:solidFill>
                <a:srgbClr val="0066B3"/>
              </a:solidFill>
              <a:latin typeface="Bahnschrift Condensed" panose="020B0502040204020203" pitchFamily="34" charset="0"/>
            </a:endParaRPr>
          </a:p>
        </p:txBody>
      </p:sp>
      <p:sp>
        <p:nvSpPr>
          <p:cNvPr id="3" name="TextBox 2">
            <a:extLst>
              <a:ext uri="{FF2B5EF4-FFF2-40B4-BE49-F238E27FC236}">
                <a16:creationId xmlns:a16="http://schemas.microsoft.com/office/drawing/2014/main" id="{2BC2D8FE-437D-2D01-18A1-A48E0E408F1D}"/>
              </a:ext>
            </a:extLst>
          </p:cNvPr>
          <p:cNvSpPr txBox="1"/>
          <p:nvPr/>
        </p:nvSpPr>
        <p:spPr>
          <a:xfrm>
            <a:off x="690880" y="2058691"/>
            <a:ext cx="4397693" cy="3970318"/>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Private</a:t>
            </a:r>
            <a:r>
              <a:rPr lang="en-US" dirty="0">
                <a:latin typeface="Bahnschrift Condensed" panose="020B0502040204020203" pitchFamily="34" charset="0"/>
              </a:rPr>
              <a:t>: The majority of patients belong to the Private sector, indicating it as the most common work type in the dataset.</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Self-employed</a:t>
            </a:r>
            <a:r>
              <a:rPr lang="en-US" dirty="0">
                <a:latin typeface="Bahnschrift Condensed" panose="020B0502040204020203" pitchFamily="34" charset="0"/>
              </a:rPr>
              <a:t>: There is a noticeable portion of patients in the Self-employed category, but it is less than Private.</a:t>
            </a:r>
          </a:p>
          <a:p>
            <a:endParaRPr lang="en-US" dirty="0">
              <a:latin typeface="Bahnschrift Condensed" panose="020B0502040204020203" pitchFamily="34" charset="0"/>
            </a:endParaRPr>
          </a:p>
          <a:p>
            <a:pPr marL="285750" indent="-285750">
              <a:buFont typeface="Wingdings" panose="05000000000000000000" pitchFamily="2" charset="2"/>
              <a:buChar char="§"/>
            </a:pPr>
            <a:r>
              <a:rPr lang="en-US" b="1" dirty="0" err="1">
                <a:latin typeface="Bahnschrift Condensed" panose="020B0502040204020203" pitchFamily="34" charset="0"/>
              </a:rPr>
              <a:t>Govt_job</a:t>
            </a:r>
            <a:r>
              <a:rPr lang="en-US" b="1" dirty="0">
                <a:latin typeface="Bahnschrift Condensed" panose="020B0502040204020203" pitchFamily="34" charset="0"/>
              </a:rPr>
              <a:t>, Children, </a:t>
            </a:r>
            <a:r>
              <a:rPr lang="en-US" b="1" dirty="0" err="1">
                <a:latin typeface="Bahnschrift Condensed" panose="020B0502040204020203" pitchFamily="34" charset="0"/>
              </a:rPr>
              <a:t>Never_worked</a:t>
            </a:r>
            <a:r>
              <a:rPr lang="en-US" dirty="0">
                <a:latin typeface="Bahnschrift Condensed" panose="020B0502040204020203" pitchFamily="34" charset="0"/>
              </a:rPr>
              <a:t>: The counts for these categories are relatively smaller, with Children being more common than </a:t>
            </a:r>
            <a:r>
              <a:rPr lang="en-US" dirty="0" err="1">
                <a:latin typeface="Bahnschrift Condensed" panose="020B0502040204020203" pitchFamily="34" charset="0"/>
              </a:rPr>
              <a:t>Govt_job</a:t>
            </a:r>
            <a:r>
              <a:rPr lang="en-US" dirty="0">
                <a:latin typeface="Bahnschrift Condensed" panose="020B0502040204020203" pitchFamily="34" charset="0"/>
              </a:rPr>
              <a:t> and </a:t>
            </a:r>
            <a:r>
              <a:rPr lang="en-US" dirty="0" err="1">
                <a:latin typeface="Bahnschrift Condensed" panose="020B0502040204020203" pitchFamily="34" charset="0"/>
              </a:rPr>
              <a:t>Never_worked</a:t>
            </a:r>
            <a:r>
              <a:rPr lang="en-US" dirty="0">
                <a:latin typeface="Bahnschrift Condensed" panose="020B0502040204020203" pitchFamily="34" charset="0"/>
              </a:rPr>
              <a:t>.</a:t>
            </a:r>
            <a:endParaRPr lang="en-IN" dirty="0">
              <a:latin typeface="Bahnschrift Condensed" panose="020B0502040204020203" pitchFamily="34" charset="0"/>
            </a:endParaRPr>
          </a:p>
        </p:txBody>
      </p:sp>
      <p:pic>
        <p:nvPicPr>
          <p:cNvPr id="7" name="Picture 6">
            <a:extLst>
              <a:ext uri="{FF2B5EF4-FFF2-40B4-BE49-F238E27FC236}">
                <a16:creationId xmlns:a16="http://schemas.microsoft.com/office/drawing/2014/main" id="{D7294AA6-131A-FBD9-4531-0E48FE23E4A7}"/>
              </a:ext>
            </a:extLst>
          </p:cNvPr>
          <p:cNvPicPr>
            <a:picLocks noChangeAspect="1"/>
          </p:cNvPicPr>
          <p:nvPr/>
        </p:nvPicPr>
        <p:blipFill>
          <a:blip r:embed="rId3"/>
          <a:stretch>
            <a:fillRect/>
          </a:stretch>
        </p:blipFill>
        <p:spPr>
          <a:xfrm>
            <a:off x="9499224" y="0"/>
            <a:ext cx="2605363" cy="1465516"/>
          </a:xfrm>
          <a:prstGeom prst="rect">
            <a:avLst/>
          </a:prstGeom>
        </p:spPr>
      </p:pic>
      <p:sp>
        <p:nvSpPr>
          <p:cNvPr id="10" name="AutoShape 8">
            <a:extLst>
              <a:ext uri="{FF2B5EF4-FFF2-40B4-BE49-F238E27FC236}">
                <a16:creationId xmlns:a16="http://schemas.microsoft.com/office/drawing/2014/main" id="{2DCFB96B-F179-AF47-901E-619792AB06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68414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D154-56D3-691D-7B96-D16BFCB7F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3" y="1212809"/>
            <a:ext cx="10199995" cy="5032892"/>
          </a:xfrm>
          <a:prstGeom prst="rect">
            <a:avLst/>
          </a:prstGeom>
        </p:spPr>
      </p:pic>
      <p:sp>
        <p:nvSpPr>
          <p:cNvPr id="5" name="TextBox 4">
            <a:extLst>
              <a:ext uri="{FF2B5EF4-FFF2-40B4-BE49-F238E27FC236}">
                <a16:creationId xmlns:a16="http://schemas.microsoft.com/office/drawing/2014/main" id="{D648963D-A37A-918F-85F1-D6FF12123CA7}"/>
              </a:ext>
            </a:extLst>
          </p:cNvPr>
          <p:cNvSpPr txBox="1"/>
          <p:nvPr/>
        </p:nvSpPr>
        <p:spPr>
          <a:xfrm>
            <a:off x="7269796" y="3182580"/>
            <a:ext cx="4458856" cy="3139321"/>
          </a:xfrm>
          <a:prstGeom prst="rect">
            <a:avLst/>
          </a:prstGeom>
          <a:noFill/>
        </p:spPr>
        <p:txBody>
          <a:bodyPr wrap="square" rtlCol="0">
            <a:spAutoFit/>
          </a:bodyPr>
          <a:lstStyle/>
          <a:p>
            <a:r>
              <a:rPr lang="en-US" b="1" dirty="0">
                <a:latin typeface="Bahnschrift Condensed" panose="020B0502040204020203" pitchFamily="34" charset="0"/>
              </a:rPr>
              <a:t>Observations: </a:t>
            </a:r>
          </a:p>
          <a:p>
            <a:endParaRPr lang="en-US" b="1" dirty="0">
              <a:latin typeface="Bahnschrift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Never Smoked</a:t>
            </a:r>
            <a:r>
              <a:rPr kumimoji="0" lang="en-US" altLang="en-US" b="0" i="0" u="none" strike="noStrike" cap="none" normalizeH="0" baseline="0" dirty="0">
                <a:ln>
                  <a:noFill/>
                </a:ln>
                <a:solidFill>
                  <a:schemeClr val="tx1"/>
                </a:solidFill>
                <a:effectLst/>
                <a:latin typeface="Bahnschrift Condensed" panose="020B0502040204020203" pitchFamily="34" charset="0"/>
              </a:rPr>
              <a:t>: This is the largest category, comprising </a:t>
            </a:r>
            <a:r>
              <a:rPr kumimoji="0" lang="en-US" altLang="en-US" b="1" i="0" u="none" strike="noStrike" cap="none" normalizeH="0" baseline="0" dirty="0">
                <a:ln>
                  <a:noFill/>
                </a:ln>
                <a:solidFill>
                  <a:schemeClr val="tx1"/>
                </a:solidFill>
                <a:effectLst/>
                <a:latin typeface="Bahnschrift Condensed" panose="020B0502040204020203" pitchFamily="34" charset="0"/>
              </a:rPr>
              <a:t>37%</a:t>
            </a:r>
            <a:r>
              <a:rPr kumimoji="0" lang="en-US" altLang="en-US" b="0" i="0" u="none" strike="noStrike" cap="none" normalizeH="0" baseline="0" dirty="0">
                <a:ln>
                  <a:noFill/>
                </a:ln>
                <a:solidFill>
                  <a:schemeClr val="tx1"/>
                </a:solidFill>
                <a:effectLst/>
                <a:latin typeface="Bahnschrift Condensed" panose="020B0502040204020203" pitchFamily="34" charset="0"/>
              </a:rPr>
              <a:t> of the dataset.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Unknown</a:t>
            </a:r>
            <a:r>
              <a:rPr kumimoji="0" lang="en-US" altLang="en-US" b="0" i="0" u="none" strike="noStrike" cap="none" normalizeH="0" baseline="0" dirty="0">
                <a:ln>
                  <a:noFill/>
                </a:ln>
                <a:solidFill>
                  <a:schemeClr val="tx1"/>
                </a:solidFill>
                <a:effectLst/>
                <a:latin typeface="Bahnschrift Condensed" panose="020B0502040204020203" pitchFamily="34" charset="0"/>
              </a:rPr>
              <a:t>: The second-largest group, with </a:t>
            </a:r>
            <a:r>
              <a:rPr kumimoji="0" lang="en-US" altLang="en-US" b="1" i="0" u="none" strike="noStrike" cap="none" normalizeH="0" baseline="0" dirty="0">
                <a:ln>
                  <a:noFill/>
                </a:ln>
                <a:solidFill>
                  <a:schemeClr val="tx1"/>
                </a:solidFill>
                <a:effectLst/>
                <a:latin typeface="Bahnschrift Condensed" panose="020B0502040204020203" pitchFamily="34" charset="0"/>
              </a:rPr>
              <a:t>30.2%</a:t>
            </a:r>
            <a:r>
              <a:rPr kumimoji="0" lang="en-US" altLang="en-US" b="0" i="0" u="none" strike="noStrike" cap="none" normalizeH="0" baseline="0" dirty="0">
                <a:ln>
                  <a:noFill/>
                </a:ln>
                <a:solidFill>
                  <a:schemeClr val="tx1"/>
                </a:solidFill>
                <a:effectLst/>
                <a:latin typeface="Bahnschrift Condensed" panose="020B0502040204020203"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Formerly Smoked</a:t>
            </a:r>
            <a:r>
              <a:rPr kumimoji="0" lang="en-US" altLang="en-US" b="0" i="0" u="none" strike="noStrike" cap="none" normalizeH="0" baseline="0" dirty="0">
                <a:ln>
                  <a:noFill/>
                </a:ln>
                <a:solidFill>
                  <a:schemeClr val="tx1"/>
                </a:solidFill>
                <a:effectLst/>
                <a:latin typeface="Bahnschrift Condensed" panose="020B0502040204020203" pitchFamily="34" charset="0"/>
              </a:rPr>
              <a:t>: Makes up </a:t>
            </a:r>
            <a:r>
              <a:rPr kumimoji="0" lang="en-US" altLang="en-US" b="1" i="0" u="none" strike="noStrike" cap="none" normalizeH="0" baseline="0" dirty="0">
                <a:ln>
                  <a:noFill/>
                </a:ln>
                <a:solidFill>
                  <a:schemeClr val="tx1"/>
                </a:solidFill>
                <a:effectLst/>
                <a:latin typeface="Bahnschrift Condensed" panose="020B0502040204020203" pitchFamily="34" charset="0"/>
              </a:rPr>
              <a:t>17.3%</a:t>
            </a:r>
            <a:r>
              <a:rPr kumimoji="0" lang="en-US" altLang="en-US" b="0" i="0" u="none" strike="noStrike" cap="none" normalizeH="0" baseline="0" dirty="0">
                <a:ln>
                  <a:noFill/>
                </a:ln>
                <a:solidFill>
                  <a:schemeClr val="tx1"/>
                </a:solidFill>
                <a:effectLst/>
                <a:latin typeface="Bahnschrift Condensed" panose="020B0502040204020203" pitchFamily="34" charset="0"/>
              </a:rPr>
              <a:t> of the data.</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latin typeface="Bahnschrift Condensed" panose="020B0502040204020203" pitchFamily="34" charset="0"/>
              </a:rPr>
              <a:t>Smokes</a:t>
            </a:r>
            <a:r>
              <a:rPr kumimoji="0" lang="en-US" altLang="en-US" b="0" i="0" u="none" strike="noStrike" cap="none" normalizeH="0" baseline="0" dirty="0">
                <a:ln>
                  <a:noFill/>
                </a:ln>
                <a:solidFill>
                  <a:schemeClr val="tx1"/>
                </a:solidFill>
                <a:effectLst/>
                <a:latin typeface="Bahnschrift Condensed" panose="020B0502040204020203" pitchFamily="34" charset="0"/>
              </a:rPr>
              <a:t>: The smallest group, contributing </a:t>
            </a:r>
            <a:r>
              <a:rPr kumimoji="0" lang="en-US" altLang="en-US" b="1" i="0" u="none" strike="noStrike" cap="none" normalizeH="0" baseline="0" dirty="0">
                <a:ln>
                  <a:noFill/>
                </a:ln>
                <a:solidFill>
                  <a:schemeClr val="tx1"/>
                </a:solidFill>
                <a:effectLst/>
                <a:latin typeface="Bahnschrift Condensed" panose="020B0502040204020203" pitchFamily="34" charset="0"/>
              </a:rPr>
              <a:t>15.4%</a:t>
            </a:r>
            <a:r>
              <a:rPr kumimoji="0" lang="en-US" altLang="en-US" b="0" i="0" u="none" strike="noStrike" cap="none" normalizeH="0" baseline="0" dirty="0">
                <a:ln>
                  <a:noFill/>
                </a:ln>
                <a:solidFill>
                  <a:schemeClr val="tx1"/>
                </a:solidFill>
                <a:effectLst/>
                <a:latin typeface="Bahnschrift Condensed" panose="020B0502040204020203" pitchFamily="34" charset="0"/>
              </a:rPr>
              <a:t>.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dirty="0">
                <a:latin typeface="Bahnschrift Condensed" panose="020B0502040204020203" pitchFamily="34" charset="0"/>
              </a:rPr>
              <a:t>A large proportion of entries have missing or unspecified smoking information. This could indicate data quality issues and might require further investigation or handling during analysis.</a:t>
            </a:r>
            <a:endParaRPr kumimoji="0" lang="en-US" altLang="en-US" b="0" i="0" u="none" strike="noStrike" cap="none" normalizeH="0" baseline="0" dirty="0">
              <a:ln>
                <a:noFill/>
              </a:ln>
              <a:solidFill>
                <a:schemeClr val="tx1"/>
              </a:solidFill>
              <a:effectLst/>
              <a:latin typeface="Bahnschrift Condensed" panose="020B0502040204020203" pitchFamily="34" charset="0"/>
            </a:endParaRPr>
          </a:p>
        </p:txBody>
      </p:sp>
      <p:pic>
        <p:nvPicPr>
          <p:cNvPr id="7" name="Picture 6">
            <a:extLst>
              <a:ext uri="{FF2B5EF4-FFF2-40B4-BE49-F238E27FC236}">
                <a16:creationId xmlns:a16="http://schemas.microsoft.com/office/drawing/2014/main" id="{D160D90D-E866-AE8F-6BA3-79DF7E02E95B}"/>
              </a:ext>
            </a:extLst>
          </p:cNvPr>
          <p:cNvPicPr>
            <a:picLocks noChangeAspect="1"/>
          </p:cNvPicPr>
          <p:nvPr/>
        </p:nvPicPr>
        <p:blipFill>
          <a:blip r:embed="rId3"/>
          <a:stretch>
            <a:fillRect/>
          </a:stretch>
        </p:blipFill>
        <p:spPr>
          <a:xfrm>
            <a:off x="9499224" y="19050"/>
            <a:ext cx="2605363" cy="1465516"/>
          </a:xfrm>
          <a:prstGeom prst="rect">
            <a:avLst/>
          </a:prstGeom>
        </p:spPr>
      </p:pic>
      <p:sp>
        <p:nvSpPr>
          <p:cNvPr id="8" name="TextBox 7">
            <a:extLst>
              <a:ext uri="{FF2B5EF4-FFF2-40B4-BE49-F238E27FC236}">
                <a16:creationId xmlns:a16="http://schemas.microsoft.com/office/drawing/2014/main" id="{FD12F32A-AF5D-160F-B1AE-ECAF6772A20F}"/>
              </a:ext>
            </a:extLst>
          </p:cNvPr>
          <p:cNvSpPr txBox="1"/>
          <p:nvPr/>
        </p:nvSpPr>
        <p:spPr>
          <a:xfrm>
            <a:off x="3899236" y="196087"/>
            <a:ext cx="438912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Pie</a:t>
            </a:r>
            <a:r>
              <a:rPr lang="en-IN" sz="2400" b="1" dirty="0">
                <a:solidFill>
                  <a:srgbClr val="0066B3"/>
                </a:solidFill>
                <a:latin typeface="Bahnschrift Condensed" panose="020B0502040204020203" pitchFamily="34" charset="0"/>
              </a:rPr>
              <a:t> </a:t>
            </a:r>
            <a:r>
              <a:rPr lang="en-IN" sz="3200" b="1" dirty="0">
                <a:solidFill>
                  <a:srgbClr val="0066B3"/>
                </a:solidFill>
                <a:latin typeface="Bahnschrift Condensed" panose="020B0502040204020203" pitchFamily="34" charset="0"/>
              </a:rPr>
              <a:t>Chart on Smoking status</a:t>
            </a:r>
          </a:p>
        </p:txBody>
      </p:sp>
    </p:spTree>
    <p:extLst>
      <p:ext uri="{BB962C8B-B14F-4D97-AF65-F5344CB8AC3E}">
        <p14:creationId xmlns:p14="http://schemas.microsoft.com/office/powerpoint/2010/main" val="428876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95E6-84C7-B6C0-2D01-B92B549DF818}"/>
              </a:ext>
            </a:extLst>
          </p:cNvPr>
          <p:cNvSpPr>
            <a:spLocks noGrp="1"/>
          </p:cNvSpPr>
          <p:nvPr>
            <p:ph type="title"/>
          </p:nvPr>
        </p:nvSpPr>
        <p:spPr>
          <a:xfrm>
            <a:off x="340360" y="314325"/>
            <a:ext cx="11353800" cy="1016635"/>
          </a:xfrm>
        </p:spPr>
        <p:txBody>
          <a:bodyPr/>
          <a:lstStyle/>
          <a:p>
            <a:r>
              <a:rPr lang="en-IN" b="1" dirty="0">
                <a:solidFill>
                  <a:srgbClr val="0066B3"/>
                </a:solidFill>
                <a:latin typeface="Bahnschrift Condensed" panose="020B0502040204020203" pitchFamily="34" charset="0"/>
              </a:rPr>
              <a:t>RELATIONSHIP OF INPUT FEATURES WITH STROKE</a:t>
            </a:r>
          </a:p>
        </p:txBody>
      </p:sp>
      <p:pic>
        <p:nvPicPr>
          <p:cNvPr id="16386" name="Picture 2">
            <a:extLst>
              <a:ext uri="{FF2B5EF4-FFF2-40B4-BE49-F238E27FC236}">
                <a16:creationId xmlns:a16="http://schemas.microsoft.com/office/drawing/2014/main" id="{6642EA74-C45D-6899-2658-B685612C0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106" y="1237023"/>
            <a:ext cx="6732054" cy="56328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B808050-CB4D-3F9F-7E65-9D2E2F966302}"/>
              </a:ext>
            </a:extLst>
          </p:cNvPr>
          <p:cNvPicPr>
            <a:picLocks noChangeAspect="1"/>
          </p:cNvPicPr>
          <p:nvPr/>
        </p:nvPicPr>
        <p:blipFill>
          <a:blip r:embed="rId4"/>
          <a:stretch>
            <a:fillRect/>
          </a:stretch>
        </p:blipFill>
        <p:spPr>
          <a:xfrm>
            <a:off x="9499224" y="0"/>
            <a:ext cx="2605363" cy="1465516"/>
          </a:xfrm>
          <a:prstGeom prst="rect">
            <a:avLst/>
          </a:prstGeom>
        </p:spPr>
      </p:pic>
      <p:sp>
        <p:nvSpPr>
          <p:cNvPr id="4" name="TextBox 3">
            <a:extLst>
              <a:ext uri="{FF2B5EF4-FFF2-40B4-BE49-F238E27FC236}">
                <a16:creationId xmlns:a16="http://schemas.microsoft.com/office/drawing/2014/main" id="{1B51C6BC-0F0D-E846-4F8B-26628D38878F}"/>
              </a:ext>
            </a:extLst>
          </p:cNvPr>
          <p:cNvSpPr txBox="1"/>
          <p:nvPr/>
        </p:nvSpPr>
        <p:spPr>
          <a:xfrm>
            <a:off x="497840" y="2850356"/>
            <a:ext cx="4240747" cy="3170099"/>
          </a:xfrm>
          <a:prstGeom prst="rect">
            <a:avLst/>
          </a:prstGeom>
          <a:noFill/>
        </p:spPr>
        <p:txBody>
          <a:bodyPr wrap="square" rtlCol="0">
            <a:spAutoFit/>
          </a:bodyPr>
          <a:lstStyle/>
          <a:p>
            <a:r>
              <a:rPr lang="en-IN" sz="2000" b="1" dirty="0">
                <a:latin typeface="Bahnschrift Condensed" panose="020B0502040204020203" pitchFamily="34" charset="0"/>
              </a:rPr>
              <a:t>Observation: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The density of strokes increases significantly for individuals above the age of 60, peaking around 80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Non-stroke cases are more uniformly distributed across all age groups.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Stroke cases are minimal in younger age groups (below 40).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Bahnschrift Condensed" panose="020B0502040204020203" pitchFamily="34" charset="0"/>
              </a:rPr>
              <a:t>Age is a strong predictor of stroke, with older individuals being at much higher risk.</a:t>
            </a:r>
            <a:endParaRPr lang="en-IN" dirty="0">
              <a:latin typeface="Bahnschrift Condensed" panose="020B0502040204020203" pitchFamily="34" charset="0"/>
            </a:endParaRPr>
          </a:p>
        </p:txBody>
      </p:sp>
      <p:sp>
        <p:nvSpPr>
          <p:cNvPr id="5" name="TextBox 4">
            <a:extLst>
              <a:ext uri="{FF2B5EF4-FFF2-40B4-BE49-F238E27FC236}">
                <a16:creationId xmlns:a16="http://schemas.microsoft.com/office/drawing/2014/main" id="{AA6C2D1F-BDD7-FDCD-57D2-90C76942AB66}"/>
              </a:ext>
            </a:extLst>
          </p:cNvPr>
          <p:cNvSpPr txBox="1"/>
          <p:nvPr/>
        </p:nvSpPr>
        <p:spPr>
          <a:xfrm>
            <a:off x="415775" y="2184349"/>
            <a:ext cx="4240747"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Age</a:t>
            </a:r>
          </a:p>
        </p:txBody>
      </p:sp>
      <p:sp>
        <p:nvSpPr>
          <p:cNvPr id="6" name="Rectangle 1">
            <a:extLst>
              <a:ext uri="{FF2B5EF4-FFF2-40B4-BE49-F238E27FC236}">
                <a16:creationId xmlns:a16="http://schemas.microsoft.com/office/drawing/2014/main" id="{7D324655-3C2B-36D5-7A00-F39B861C94F4}"/>
              </a:ext>
            </a:extLst>
          </p:cNvPr>
          <p:cNvSpPr>
            <a:spLocks noChangeArrowheads="1"/>
          </p:cNvSpPr>
          <p:nvPr/>
        </p:nvSpPr>
        <p:spPr bwMode="auto">
          <a:xfrm>
            <a:off x="0" y="-1846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72535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F42A657-1ACF-69EB-C3CE-E36A5215B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9040" y="1245175"/>
            <a:ext cx="6708106" cy="56128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66C46A-AE58-1910-C1B9-7E8A8031EE6A}"/>
              </a:ext>
            </a:extLst>
          </p:cNvPr>
          <p:cNvSpPr txBox="1"/>
          <p:nvPr/>
        </p:nvSpPr>
        <p:spPr>
          <a:xfrm>
            <a:off x="314960" y="660400"/>
            <a:ext cx="3907155"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Variation of Stroke with BMI</a:t>
            </a:r>
          </a:p>
        </p:txBody>
      </p:sp>
      <p:pic>
        <p:nvPicPr>
          <p:cNvPr id="4" name="Picture 3">
            <a:extLst>
              <a:ext uri="{FF2B5EF4-FFF2-40B4-BE49-F238E27FC236}">
                <a16:creationId xmlns:a16="http://schemas.microsoft.com/office/drawing/2014/main" id="{8EC3FE67-E443-61CE-228E-764E62849B5A}"/>
              </a:ext>
            </a:extLst>
          </p:cNvPr>
          <p:cNvPicPr>
            <a:picLocks noChangeAspect="1"/>
          </p:cNvPicPr>
          <p:nvPr/>
        </p:nvPicPr>
        <p:blipFill>
          <a:blip r:embed="rId3"/>
          <a:stretch>
            <a:fillRect/>
          </a:stretch>
        </p:blipFill>
        <p:spPr>
          <a:xfrm>
            <a:off x="9499224" y="0"/>
            <a:ext cx="2605363" cy="1465516"/>
          </a:xfrm>
          <a:prstGeom prst="rect">
            <a:avLst/>
          </a:prstGeom>
        </p:spPr>
      </p:pic>
      <p:sp>
        <p:nvSpPr>
          <p:cNvPr id="5" name="TextBox 4">
            <a:extLst>
              <a:ext uri="{FF2B5EF4-FFF2-40B4-BE49-F238E27FC236}">
                <a16:creationId xmlns:a16="http://schemas.microsoft.com/office/drawing/2014/main" id="{068D378B-3059-88E3-195B-44E46CD60C98}"/>
              </a:ext>
            </a:extLst>
          </p:cNvPr>
          <p:cNvSpPr txBox="1"/>
          <p:nvPr/>
        </p:nvSpPr>
        <p:spPr>
          <a:xfrm>
            <a:off x="548640" y="2418080"/>
            <a:ext cx="4155440" cy="2308324"/>
          </a:xfrm>
          <a:prstGeom prst="rect">
            <a:avLst/>
          </a:prstGeom>
          <a:noFill/>
        </p:spPr>
        <p:txBody>
          <a:bodyPr wrap="square" rtlCol="0">
            <a:spAutoFit/>
          </a:bodyPr>
          <a:lstStyle/>
          <a:p>
            <a:r>
              <a:rPr lang="en-US" b="1" dirty="0">
                <a:latin typeface="Bahnschrift Condensed" panose="020B0502040204020203" pitchFamily="34" charset="0"/>
              </a:rPr>
              <a:t>Observations:</a:t>
            </a:r>
          </a:p>
          <a:p>
            <a:endParaRPr lang="en-US" b="1"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Individuals with stroke (red distribution) tend to have a higher mean BMI compared to those without stroke (green distribution). The peak of the stroke group is centered slightly rightward, indicating a higher BMI association with stroke cases.</a:t>
            </a:r>
            <a:endParaRPr lang="en-IN" dirty="0">
              <a:latin typeface="Bahnschrift Condensed" panose="020B0502040204020203" pitchFamily="34" charset="0"/>
            </a:endParaRPr>
          </a:p>
        </p:txBody>
      </p:sp>
    </p:spTree>
    <p:extLst>
      <p:ext uri="{BB962C8B-B14F-4D97-AF65-F5344CB8AC3E}">
        <p14:creationId xmlns:p14="http://schemas.microsoft.com/office/powerpoint/2010/main" val="43989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121F8514-7C07-9E50-76F0-8AE9ED423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19" y="983463"/>
            <a:ext cx="6705599" cy="55890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850AF1-018C-9ED6-0F4D-51FEEDCD2D5E}"/>
              </a:ext>
            </a:extLst>
          </p:cNvPr>
          <p:cNvSpPr txBox="1"/>
          <p:nvPr/>
        </p:nvSpPr>
        <p:spPr>
          <a:xfrm>
            <a:off x="2499360" y="206494"/>
            <a:ext cx="6705600" cy="596146"/>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Average Glucose Level</a:t>
            </a:r>
          </a:p>
        </p:txBody>
      </p:sp>
      <p:pic>
        <p:nvPicPr>
          <p:cNvPr id="4" name="Picture 3">
            <a:extLst>
              <a:ext uri="{FF2B5EF4-FFF2-40B4-BE49-F238E27FC236}">
                <a16:creationId xmlns:a16="http://schemas.microsoft.com/office/drawing/2014/main" id="{CA867FEA-5ABC-6CBE-C987-CC7DF8F8D9C1}"/>
              </a:ext>
            </a:extLst>
          </p:cNvPr>
          <p:cNvPicPr>
            <a:picLocks noChangeAspect="1"/>
          </p:cNvPicPr>
          <p:nvPr/>
        </p:nvPicPr>
        <p:blipFill>
          <a:blip r:embed="rId3"/>
          <a:stretch>
            <a:fillRect/>
          </a:stretch>
        </p:blipFill>
        <p:spPr>
          <a:xfrm>
            <a:off x="9499224" y="0"/>
            <a:ext cx="2605363" cy="1465516"/>
          </a:xfrm>
          <a:prstGeom prst="rect">
            <a:avLst/>
          </a:prstGeom>
        </p:spPr>
      </p:pic>
      <p:sp>
        <p:nvSpPr>
          <p:cNvPr id="5" name="TextBox 4">
            <a:extLst>
              <a:ext uri="{FF2B5EF4-FFF2-40B4-BE49-F238E27FC236}">
                <a16:creationId xmlns:a16="http://schemas.microsoft.com/office/drawing/2014/main" id="{792E1F47-E2E3-C826-ACEE-2BF2CA52C518}"/>
              </a:ext>
            </a:extLst>
          </p:cNvPr>
          <p:cNvSpPr txBox="1"/>
          <p:nvPr/>
        </p:nvSpPr>
        <p:spPr>
          <a:xfrm>
            <a:off x="7426960" y="2080001"/>
            <a:ext cx="3779520" cy="3693319"/>
          </a:xfrm>
          <a:prstGeom prst="rect">
            <a:avLst/>
          </a:prstGeom>
          <a:noFill/>
        </p:spPr>
        <p:txBody>
          <a:bodyPr wrap="square" rtlCol="0">
            <a:spAutoFit/>
          </a:bodyPr>
          <a:lstStyle/>
          <a:p>
            <a:r>
              <a:rPr lang="en-IN" b="1" dirty="0">
                <a:latin typeface="Bahnschrift Condensed" panose="020B0502040204020203" pitchFamily="34" charset="0"/>
              </a:rPr>
              <a:t>Observations:</a:t>
            </a:r>
          </a:p>
          <a:p>
            <a:endParaRPr lang="en-IN" b="1" dirty="0">
              <a:latin typeface="Bahnschrift Condensed" panose="020B0502040204020203" pitchFamily="34" charset="0"/>
            </a:endParaRP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red curve, representing individuals who experienced a stroke, has a noticeable density increase around glucose levels of 150 and above, indicating that higher glucose levels are more associated with stroke cases.</a:t>
            </a:r>
          </a:p>
          <a:p>
            <a:pPr marL="285750" indent="-285750">
              <a:buFont typeface="Wingdings" panose="05000000000000000000" pitchFamily="2" charset="2"/>
              <a:buChar char="§"/>
            </a:pPr>
            <a:r>
              <a:rPr lang="en-US" b="0" i="0" dirty="0">
                <a:solidFill>
                  <a:srgbClr val="1F1F1F"/>
                </a:solidFill>
                <a:effectLst/>
                <a:latin typeface="Bahnschrift Condensed" panose="020B0502040204020203" pitchFamily="34" charset="0"/>
              </a:rPr>
              <a:t>The green curve, representing the "No Stroke" group, peaks around an average glucose level of 80-90. This suggests that individuals without strokes tend to have lower average glucose levels.</a:t>
            </a:r>
            <a:endParaRPr lang="en-IN" dirty="0">
              <a:latin typeface="Bahnschrift Condensed" panose="020B0502040204020203" pitchFamily="34" charset="0"/>
            </a:endParaRPr>
          </a:p>
        </p:txBody>
      </p:sp>
    </p:spTree>
    <p:extLst>
      <p:ext uri="{BB962C8B-B14F-4D97-AF65-F5344CB8AC3E}">
        <p14:creationId xmlns:p14="http://schemas.microsoft.com/office/powerpoint/2010/main" val="3179084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ED411FD4-03C2-EDCA-2D53-690FABCDDD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185" y="1465516"/>
            <a:ext cx="8286750" cy="52959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F4A7B48-DF42-A8C1-B482-A6437A90073B}"/>
              </a:ext>
            </a:extLst>
          </p:cNvPr>
          <p:cNvPicPr>
            <a:picLocks noChangeAspect="1"/>
          </p:cNvPicPr>
          <p:nvPr/>
        </p:nvPicPr>
        <p:blipFill>
          <a:blip r:embed="rId3"/>
          <a:stretch>
            <a:fillRect/>
          </a:stretch>
        </p:blipFill>
        <p:spPr>
          <a:xfrm>
            <a:off x="9499224" y="0"/>
            <a:ext cx="2605363" cy="1465516"/>
          </a:xfrm>
          <a:prstGeom prst="rect">
            <a:avLst/>
          </a:prstGeom>
        </p:spPr>
      </p:pic>
      <p:sp>
        <p:nvSpPr>
          <p:cNvPr id="4" name="TextBox 3">
            <a:extLst>
              <a:ext uri="{FF2B5EF4-FFF2-40B4-BE49-F238E27FC236}">
                <a16:creationId xmlns:a16="http://schemas.microsoft.com/office/drawing/2014/main" id="{3D8AF6A8-60E0-71FD-217A-B61526363E36}"/>
              </a:ext>
            </a:extLst>
          </p:cNvPr>
          <p:cNvSpPr txBox="1"/>
          <p:nvPr/>
        </p:nvSpPr>
        <p:spPr>
          <a:xfrm>
            <a:off x="2143760" y="480814"/>
            <a:ext cx="6675120" cy="584775"/>
          </a:xfrm>
          <a:prstGeom prst="rect">
            <a:avLst/>
          </a:prstGeom>
          <a:noFill/>
        </p:spPr>
        <p:txBody>
          <a:bodyPr wrap="square">
            <a:spAutoFit/>
          </a:bodyPr>
          <a:lstStyle/>
          <a:p>
            <a:r>
              <a:rPr lang="en-IN" sz="3200" b="1" dirty="0">
                <a:solidFill>
                  <a:srgbClr val="0066B3"/>
                </a:solidFill>
                <a:latin typeface="Bahnschrift Condensed" panose="020B0502040204020203" pitchFamily="34" charset="0"/>
              </a:rPr>
              <a:t>Variation of Stroke with Smoking Status</a:t>
            </a:r>
          </a:p>
        </p:txBody>
      </p:sp>
      <p:sp>
        <p:nvSpPr>
          <p:cNvPr id="5" name="TextBox 4">
            <a:extLst>
              <a:ext uri="{FF2B5EF4-FFF2-40B4-BE49-F238E27FC236}">
                <a16:creationId xmlns:a16="http://schemas.microsoft.com/office/drawing/2014/main" id="{875D2FE3-C30F-E563-99A0-A4D16E1CBF0B}"/>
              </a:ext>
            </a:extLst>
          </p:cNvPr>
          <p:cNvSpPr txBox="1"/>
          <p:nvPr/>
        </p:nvSpPr>
        <p:spPr>
          <a:xfrm>
            <a:off x="107733" y="1575872"/>
            <a:ext cx="3698240" cy="4801314"/>
          </a:xfrm>
          <a:prstGeom prst="rect">
            <a:avLst/>
          </a:prstGeom>
          <a:noFill/>
        </p:spPr>
        <p:txBody>
          <a:bodyPr wrap="square" rtlCol="0">
            <a:spAutoFit/>
          </a:bodyPr>
          <a:lstStyle/>
          <a:p>
            <a:r>
              <a:rPr lang="en-IN" dirty="0">
                <a:latin typeface="Bahnschrift Condensed" panose="020B0502040204020203" pitchFamily="34" charset="0"/>
              </a:rPr>
              <a:t>Observations:</a:t>
            </a:r>
          </a:p>
          <a:p>
            <a:endParaRPr lang="en-IN" dirty="0">
              <a:latin typeface="Bahnschrift Condensed" panose="020B0502040204020203" pitchFamily="34" charset="0"/>
            </a:endParaRPr>
          </a:p>
          <a:p>
            <a:pPr marL="285750" indent="-285750">
              <a:buFont typeface="Wingdings" panose="05000000000000000000" pitchFamily="2" charset="2"/>
              <a:buChar char="§"/>
            </a:pPr>
            <a:r>
              <a:rPr lang="en-US" dirty="0">
                <a:latin typeface="Bahnschrift Condensed" panose="020B0502040204020203" pitchFamily="34" charset="0"/>
              </a:rPr>
              <a:t>Across all smoking statuses, the proportion of individuals with strokes (orange bars) is significantly lower compared to those without strokes (green bars). This highlights that smoking status alone may not explain stroke prevalence but still warrants attention.</a:t>
            </a:r>
          </a:p>
          <a:p>
            <a:pPr marL="285750" indent="-285750">
              <a:buFont typeface="Wingdings" panose="05000000000000000000" pitchFamily="2" charset="2"/>
              <a:buChar char="§"/>
            </a:pPr>
            <a:r>
              <a:rPr lang="en-US" dirty="0">
                <a:latin typeface="Bahnschrift Condensed" panose="020B0502040204020203" pitchFamily="34" charset="0"/>
              </a:rPr>
              <a:t>The majority of individuals fall under the "never smoked" category for both stroke and no-stroke groups. However, even among "never smoked" individuals, strokes still occur, suggesting other factors like BMI, age, or comorbidities may play a role.</a:t>
            </a:r>
            <a:endParaRPr lang="en-IN" dirty="0">
              <a:latin typeface="Bahnschrift Condensed" panose="020B0502040204020203" pitchFamily="34" charset="0"/>
            </a:endParaRPr>
          </a:p>
          <a:p>
            <a:endParaRPr lang="en-IN" dirty="0"/>
          </a:p>
        </p:txBody>
      </p:sp>
    </p:spTree>
    <p:extLst>
      <p:ext uri="{BB962C8B-B14F-4D97-AF65-F5344CB8AC3E}">
        <p14:creationId xmlns:p14="http://schemas.microsoft.com/office/powerpoint/2010/main" val="355048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1DC8D-9D4E-B379-7DF8-5421554F64C0}"/>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INTRODUCTION</a:t>
            </a:r>
          </a:p>
        </p:txBody>
      </p:sp>
      <p:sp>
        <p:nvSpPr>
          <p:cNvPr id="3" name="TextBox 2">
            <a:extLst>
              <a:ext uri="{FF2B5EF4-FFF2-40B4-BE49-F238E27FC236}">
                <a16:creationId xmlns:a16="http://schemas.microsoft.com/office/drawing/2014/main" id="{F91A768C-B122-DBC6-B9F6-6337FBC04ED8}"/>
              </a:ext>
            </a:extLst>
          </p:cNvPr>
          <p:cNvSpPr txBox="1"/>
          <p:nvPr/>
        </p:nvSpPr>
        <p:spPr>
          <a:xfrm>
            <a:off x="609600" y="2227889"/>
            <a:ext cx="5558914" cy="3477875"/>
          </a:xfrm>
          <a:prstGeom prst="rect">
            <a:avLst/>
          </a:prstGeom>
          <a:noFill/>
        </p:spPr>
        <p:txBody>
          <a:bodyPr wrap="square" rtlCol="0">
            <a:spAutoFit/>
          </a:bodyPr>
          <a:lstStyle/>
          <a:p>
            <a:pPr marL="342900" indent="-342900">
              <a:buFont typeface="Wingdings" panose="05000000000000000000" pitchFamily="2" charset="2"/>
              <a:buChar char="§"/>
            </a:pPr>
            <a:r>
              <a:rPr lang="en-US" sz="2000" b="0" i="0" dirty="0">
                <a:effectLst/>
                <a:latin typeface="Bahnschrift Condensed" panose="020B0502040204020203" pitchFamily="34" charset="0"/>
              </a:rPr>
              <a:t>Stroke is a leading cause of death and disability globally, with a significant impact on health, the economy, and the lives of individuals and their caregivers.</a:t>
            </a:r>
          </a:p>
          <a:p>
            <a:pPr marL="342900" indent="-342900">
              <a:buFont typeface="Wingdings" panose="05000000000000000000" pitchFamily="2" charset="2"/>
              <a:buChar char="§"/>
            </a:pPr>
            <a:r>
              <a:rPr lang="en-US" sz="2000" dirty="0">
                <a:latin typeface="Bahnschrift Condensed" panose="020B0502040204020203" pitchFamily="34" charset="0"/>
              </a:rPr>
              <a:t>According to the World Health Organization (WHO), over </a:t>
            </a:r>
            <a:r>
              <a:rPr lang="en-US" sz="2000" b="1" dirty="0">
                <a:latin typeface="Bahnschrift Condensed" panose="020B0502040204020203" pitchFamily="34" charset="0"/>
              </a:rPr>
              <a:t>15 million people</a:t>
            </a:r>
            <a:r>
              <a:rPr lang="en-US" sz="2000" dirty="0">
                <a:latin typeface="Bahnschrift Condensed" panose="020B0502040204020203" pitchFamily="34" charset="0"/>
              </a:rPr>
              <a:t> experience a stroke every year</a:t>
            </a:r>
          </a:p>
          <a:p>
            <a:pPr marL="342900" indent="-342900">
              <a:buFont typeface="Wingdings" panose="05000000000000000000" pitchFamily="2" charset="2"/>
              <a:buChar char="§"/>
            </a:pPr>
            <a:r>
              <a:rPr lang="en-US" sz="2000" dirty="0">
                <a:latin typeface="Bahnschrift Condensed" panose="020B0502040204020203" pitchFamily="34" charset="0"/>
              </a:rPr>
              <a:t>Mortality rate: Around </a:t>
            </a:r>
            <a:r>
              <a:rPr lang="en-US" sz="2000" b="1" dirty="0">
                <a:latin typeface="Bahnschrift Condensed" panose="020B0502040204020203" pitchFamily="34" charset="0"/>
              </a:rPr>
              <a:t>6.2 million deaths annually</a:t>
            </a:r>
            <a:r>
              <a:rPr lang="en-US" sz="2000" dirty="0">
                <a:latin typeface="Bahnschrift Condensed" panose="020B0502040204020203" pitchFamily="34" charset="0"/>
              </a:rPr>
              <a:t> due to strokes.</a:t>
            </a:r>
          </a:p>
          <a:p>
            <a:pPr marL="342900" indent="-342900">
              <a:buFont typeface="Wingdings" panose="05000000000000000000" pitchFamily="2" charset="2"/>
              <a:buChar char="§"/>
            </a:pPr>
            <a:r>
              <a:rPr lang="en-US" sz="2000" b="0" i="0" dirty="0">
                <a:solidFill>
                  <a:srgbClr val="202124"/>
                </a:solidFill>
                <a:effectLst/>
                <a:latin typeface="Bahnschrift Condensed" panose="020B0502040204020203" pitchFamily="34" charset="0"/>
              </a:rPr>
              <a:t>Not only does the burden of stroke lie in the high mortality but the high morbidity also results in up to </a:t>
            </a:r>
            <a:r>
              <a:rPr lang="en-US" sz="2000" b="1" i="0" dirty="0">
                <a:solidFill>
                  <a:srgbClr val="202124"/>
                </a:solidFill>
                <a:effectLst/>
                <a:latin typeface="Bahnschrift Condensed" panose="020B0502040204020203" pitchFamily="34" charset="0"/>
              </a:rPr>
              <a:t>50% of survivors </a:t>
            </a:r>
            <a:r>
              <a:rPr lang="en-US" sz="2000" b="0" i="0" dirty="0">
                <a:solidFill>
                  <a:srgbClr val="202124"/>
                </a:solidFill>
                <a:effectLst/>
                <a:latin typeface="Bahnschrift Condensed" panose="020B0502040204020203" pitchFamily="34" charset="0"/>
              </a:rPr>
              <a:t>being chronically disabled.</a:t>
            </a:r>
            <a:endParaRPr lang="en-US" sz="2000" dirty="0">
              <a:latin typeface="Bahnschrift Condensed" panose="020B0502040204020203" pitchFamily="34" charset="0"/>
            </a:endParaRPr>
          </a:p>
          <a:p>
            <a:pPr marL="285750" indent="-285750">
              <a:buFont typeface="Wingdings" panose="05000000000000000000" pitchFamily="2" charset="2"/>
              <a:buChar char="Ø"/>
            </a:pPr>
            <a:endParaRPr lang="en-IN" sz="2000" dirty="0">
              <a:latin typeface="Bahnschrift Condensed" panose="020B0502040204020203" pitchFamily="34" charset="0"/>
            </a:endParaRPr>
          </a:p>
        </p:txBody>
      </p:sp>
      <p:pic>
        <p:nvPicPr>
          <p:cNvPr id="2050" name="Picture 2" descr="No photo description available.">
            <a:extLst>
              <a:ext uri="{FF2B5EF4-FFF2-40B4-BE49-F238E27FC236}">
                <a16:creationId xmlns:a16="http://schemas.microsoft.com/office/drawing/2014/main" id="{1FDB3DFD-C011-2701-31DC-4729AA0862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814" y="1879030"/>
            <a:ext cx="5372100" cy="4266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EF7D8D-8372-1A26-A467-B9CA1B2C8CA0}"/>
              </a:ext>
            </a:extLst>
          </p:cNvPr>
          <p:cNvPicPr>
            <a:picLocks noChangeAspect="1"/>
          </p:cNvPicPr>
          <p:nvPr/>
        </p:nvPicPr>
        <p:blipFill>
          <a:blip r:embed="rId3"/>
          <a:stretch>
            <a:fillRect/>
          </a:stretch>
        </p:blipFill>
        <p:spPr>
          <a:xfrm>
            <a:off x="9586637" y="74126"/>
            <a:ext cx="2605363" cy="1465516"/>
          </a:xfrm>
          <a:prstGeom prst="rect">
            <a:avLst/>
          </a:prstGeom>
        </p:spPr>
      </p:pic>
    </p:spTree>
    <p:extLst>
      <p:ext uri="{BB962C8B-B14F-4D97-AF65-F5344CB8AC3E}">
        <p14:creationId xmlns:p14="http://schemas.microsoft.com/office/powerpoint/2010/main" val="408782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17E346B1-3D0D-4D47-E690-FA114D5C1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6640"/>
            <a:ext cx="8248815" cy="54762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7DC8F58-C4D1-428D-EC63-323A48727677}"/>
              </a:ext>
            </a:extLst>
          </p:cNvPr>
          <p:cNvPicPr>
            <a:picLocks noChangeAspect="1"/>
          </p:cNvPicPr>
          <p:nvPr/>
        </p:nvPicPr>
        <p:blipFill>
          <a:blip r:embed="rId3"/>
          <a:stretch>
            <a:fillRect/>
          </a:stretch>
        </p:blipFill>
        <p:spPr>
          <a:xfrm>
            <a:off x="9499224" y="0"/>
            <a:ext cx="2605363" cy="1465516"/>
          </a:xfrm>
          <a:prstGeom prst="rect">
            <a:avLst/>
          </a:prstGeom>
        </p:spPr>
      </p:pic>
      <p:sp>
        <p:nvSpPr>
          <p:cNvPr id="3" name="TextBox 2">
            <a:extLst>
              <a:ext uri="{FF2B5EF4-FFF2-40B4-BE49-F238E27FC236}">
                <a16:creationId xmlns:a16="http://schemas.microsoft.com/office/drawing/2014/main" id="{C7C5FEED-D044-69D4-4295-8AFCC7CD297A}"/>
              </a:ext>
            </a:extLst>
          </p:cNvPr>
          <p:cNvSpPr txBox="1"/>
          <p:nvPr/>
        </p:nvSpPr>
        <p:spPr>
          <a:xfrm>
            <a:off x="8524239" y="1465516"/>
            <a:ext cx="3667761" cy="4247317"/>
          </a:xfrm>
          <a:prstGeom prst="rect">
            <a:avLst/>
          </a:prstGeom>
          <a:noFill/>
        </p:spPr>
        <p:txBody>
          <a:bodyPr wrap="square" rtlCol="0">
            <a:spAutoFit/>
          </a:bodyPr>
          <a:lstStyle/>
          <a:p>
            <a:r>
              <a:rPr lang="en-IN" dirty="0">
                <a:latin typeface="Bahnschrift Condensed" panose="020B0502040204020203" pitchFamily="34" charset="0"/>
              </a:rPr>
              <a:t>Observations:</a:t>
            </a:r>
          </a:p>
          <a:p>
            <a:pPr marL="285750" indent="-285750">
              <a:buFont typeface="Wingdings" panose="05000000000000000000" pitchFamily="2" charset="2"/>
              <a:buChar char="§"/>
            </a:pPr>
            <a:r>
              <a:rPr lang="en-US" b="1" dirty="0">
                <a:latin typeface="Bahnschrift Condensed" panose="020B0502040204020203" pitchFamily="34" charset="0"/>
              </a:rPr>
              <a:t>Strongest Correlation</a:t>
            </a:r>
            <a:r>
              <a:rPr lang="en-US" dirty="0">
                <a:latin typeface="Bahnschrift Condensed" panose="020B0502040204020203" pitchFamily="34" charset="0"/>
              </a:rPr>
              <a:t>: Age shows the highest positive correlation with stroke (0.25), suggesting that older individuals are more likely to experience strokes. This makes age a significant feature to consider in predictive models.</a:t>
            </a:r>
            <a:endParaRPr lang="en-IN" dirty="0">
              <a:latin typeface="Bahnschrift Condensed" panose="020B0502040204020203" pitchFamily="34" charset="0"/>
            </a:endParaRPr>
          </a:p>
          <a:p>
            <a:pPr marL="285750" indent="-285750">
              <a:buFont typeface="Wingdings" panose="05000000000000000000" pitchFamily="2" charset="2"/>
              <a:buChar char="§"/>
            </a:pPr>
            <a:r>
              <a:rPr lang="en-US" b="1" dirty="0">
                <a:latin typeface="Bahnschrift Condensed" panose="020B0502040204020203" pitchFamily="34" charset="0"/>
              </a:rPr>
              <a:t>Weak Relationships with Stroke</a:t>
            </a:r>
            <a:r>
              <a:rPr lang="en-US" dirty="0">
                <a:latin typeface="Bahnschrift Condensed" panose="020B0502040204020203" pitchFamily="34" charset="0"/>
              </a:rPr>
              <a:t>: Other features such as hypertension, heart disease, BMI, and average glucose level show weak correlations with stroke (all approximately 0.13). While these factors might contribute, their influence is less direct compared to age.</a:t>
            </a:r>
          </a:p>
          <a:p>
            <a:pPr marL="285750" indent="-285750">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78E6DE82-9B35-8516-0A09-95B1D19E71A9}"/>
              </a:ext>
            </a:extLst>
          </p:cNvPr>
          <p:cNvSpPr txBox="1"/>
          <p:nvPr/>
        </p:nvSpPr>
        <p:spPr>
          <a:xfrm>
            <a:off x="2103120" y="254000"/>
            <a:ext cx="4419600" cy="584775"/>
          </a:xfrm>
          <a:prstGeom prst="rect">
            <a:avLst/>
          </a:prstGeom>
          <a:noFill/>
        </p:spPr>
        <p:txBody>
          <a:bodyPr wrap="square" rtlCol="0">
            <a:spAutoFit/>
          </a:bodyPr>
          <a:lstStyle/>
          <a:p>
            <a:pPr algn="ctr"/>
            <a:r>
              <a:rPr lang="en-IN" sz="3200" b="1" dirty="0">
                <a:solidFill>
                  <a:srgbClr val="0066B3"/>
                </a:solidFill>
                <a:latin typeface="Bahnschrift Condensed" panose="020B0502040204020203" pitchFamily="34" charset="0"/>
              </a:rPr>
              <a:t>Correlation Heatmap</a:t>
            </a:r>
          </a:p>
        </p:txBody>
      </p:sp>
    </p:spTree>
    <p:extLst>
      <p:ext uri="{BB962C8B-B14F-4D97-AF65-F5344CB8AC3E}">
        <p14:creationId xmlns:p14="http://schemas.microsoft.com/office/powerpoint/2010/main" val="3576069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1437B39-7530-E10D-0489-732EAF7A0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F43A03-6CE7-F365-D4BD-004DFE619092}"/>
              </a:ext>
            </a:extLst>
          </p:cNvPr>
          <p:cNvSpPr txBox="1"/>
          <p:nvPr/>
        </p:nvSpPr>
        <p:spPr>
          <a:xfrm>
            <a:off x="7220932" y="1753384"/>
            <a:ext cx="4345757" cy="4075475"/>
          </a:xfrm>
          <a:prstGeom prst="rect">
            <a:avLst/>
          </a:prstGeom>
          <a:noFill/>
        </p:spPr>
        <p:txBody>
          <a:bodyPr wrap="square" rtlCol="0">
            <a:spAutoFit/>
          </a:bodyPr>
          <a:lstStyle/>
          <a:p>
            <a:pPr algn="l">
              <a:spcAft>
                <a:spcPts val="450"/>
              </a:spcAft>
            </a:pPr>
            <a:r>
              <a:rPr lang="en-IN" sz="2000" b="1" dirty="0">
                <a:latin typeface="Bahnschrift Condensed" panose="020B0502040204020203" pitchFamily="34" charset="0"/>
              </a:rPr>
              <a:t>Observations:</a:t>
            </a:r>
          </a:p>
          <a:p>
            <a:pPr algn="l">
              <a:spcAft>
                <a:spcPts val="450"/>
              </a:spcAft>
            </a:pPr>
            <a:endParaRPr lang="en-IN" sz="2000" b="1" dirty="0">
              <a:latin typeface="Bahnschrift Condensed" panose="020B0502040204020203" pitchFamily="34" charset="0"/>
            </a:endParaRP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Age vs. Stroke:</a:t>
            </a:r>
            <a:r>
              <a:rPr lang="en-US" sz="2000" b="0" i="0" dirty="0">
                <a:solidFill>
                  <a:srgbClr val="1F1F1F"/>
                </a:solidFill>
                <a:effectLst/>
                <a:latin typeface="Bahnschrift Condensed" panose="020B0502040204020203" pitchFamily="34" charset="0"/>
              </a:rPr>
              <a:t> There is a noticeable pattern where strokes are more common in older individuals.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Average Glucose Level vs. Stroke:</a:t>
            </a:r>
            <a:r>
              <a:rPr lang="en-US" sz="2000" b="0" i="0" dirty="0">
                <a:solidFill>
                  <a:srgbClr val="1F1F1F"/>
                </a:solidFill>
                <a:effectLst/>
                <a:latin typeface="Bahnschrift Condensed" panose="020B0502040204020203" pitchFamily="34" charset="0"/>
              </a:rPr>
              <a:t> Higher average glucose levels appear to correlate with a higher occurrence of strokes.</a:t>
            </a:r>
          </a:p>
          <a:p>
            <a:pPr marL="342900" indent="-342900" algn="l">
              <a:spcAft>
                <a:spcPts val="450"/>
              </a:spcAft>
              <a:buFont typeface="Wingdings" panose="05000000000000000000" pitchFamily="2" charset="2"/>
              <a:buChar char="§"/>
            </a:pPr>
            <a:r>
              <a:rPr lang="en-US" sz="2000" b="1" i="0" dirty="0">
                <a:solidFill>
                  <a:srgbClr val="1F1F1F"/>
                </a:solidFill>
                <a:effectLst/>
                <a:latin typeface="Bahnschrift Condensed" panose="020B0502040204020203" pitchFamily="34" charset="0"/>
              </a:rPr>
              <a:t>BMI vs. Stroke:</a:t>
            </a:r>
            <a:r>
              <a:rPr lang="en-US" sz="2000" b="0" i="0" dirty="0">
                <a:solidFill>
                  <a:srgbClr val="1F1F1F"/>
                </a:solidFill>
                <a:effectLst/>
                <a:latin typeface="Bahnschrift Condensed" panose="020B0502040204020203" pitchFamily="34" charset="0"/>
              </a:rPr>
              <a:t> it shows that the density of overweight people who suffered a stroke is more</a:t>
            </a:r>
          </a:p>
          <a:p>
            <a:endParaRPr lang="en-IN" dirty="0"/>
          </a:p>
        </p:txBody>
      </p:sp>
      <p:pic>
        <p:nvPicPr>
          <p:cNvPr id="3" name="Picture 2">
            <a:extLst>
              <a:ext uri="{FF2B5EF4-FFF2-40B4-BE49-F238E27FC236}">
                <a16:creationId xmlns:a16="http://schemas.microsoft.com/office/drawing/2014/main" id="{51F01CD5-A44F-7450-DD7E-C62993FAB915}"/>
              </a:ext>
            </a:extLst>
          </p:cNvPr>
          <p:cNvPicPr>
            <a:picLocks noChangeAspect="1"/>
          </p:cNvPicPr>
          <p:nvPr/>
        </p:nvPicPr>
        <p:blipFill>
          <a:blip r:embed="rId3"/>
          <a:stretch>
            <a:fillRect/>
          </a:stretch>
        </p:blipFill>
        <p:spPr>
          <a:xfrm>
            <a:off x="9499224" y="0"/>
            <a:ext cx="2605363" cy="1465516"/>
          </a:xfrm>
          <a:prstGeom prst="rect">
            <a:avLst/>
          </a:prstGeom>
        </p:spPr>
      </p:pic>
      <p:sp>
        <p:nvSpPr>
          <p:cNvPr id="4" name="TextBox 3">
            <a:extLst>
              <a:ext uri="{FF2B5EF4-FFF2-40B4-BE49-F238E27FC236}">
                <a16:creationId xmlns:a16="http://schemas.microsoft.com/office/drawing/2014/main" id="{8DE84979-6520-C0A2-16D0-0D746EB1BB82}"/>
              </a:ext>
            </a:extLst>
          </p:cNvPr>
          <p:cNvSpPr txBox="1"/>
          <p:nvPr/>
        </p:nvSpPr>
        <p:spPr>
          <a:xfrm>
            <a:off x="7022969" y="900610"/>
            <a:ext cx="2187019" cy="584775"/>
          </a:xfrm>
          <a:prstGeom prst="rect">
            <a:avLst/>
          </a:prstGeom>
          <a:noFill/>
        </p:spPr>
        <p:txBody>
          <a:bodyPr wrap="square" rtlCol="0">
            <a:spAutoFit/>
          </a:bodyPr>
          <a:lstStyle/>
          <a:p>
            <a:r>
              <a:rPr lang="en-IN" sz="3200" b="1" dirty="0" err="1">
                <a:solidFill>
                  <a:srgbClr val="0066B3"/>
                </a:solidFill>
                <a:latin typeface="Bahnschrift Condensed" panose="020B0502040204020203" pitchFamily="34" charset="0"/>
              </a:rPr>
              <a:t>PairPlot</a:t>
            </a:r>
            <a:endParaRPr lang="en-IN" sz="3200" b="1" dirty="0">
              <a:solidFill>
                <a:srgbClr val="0066B3"/>
              </a:solidFill>
              <a:latin typeface="Bahnschrift Condensed" panose="020B0502040204020203" pitchFamily="34" charset="0"/>
            </a:endParaRPr>
          </a:p>
        </p:txBody>
      </p:sp>
    </p:spTree>
    <p:extLst>
      <p:ext uri="{BB962C8B-B14F-4D97-AF65-F5344CB8AC3E}">
        <p14:creationId xmlns:p14="http://schemas.microsoft.com/office/powerpoint/2010/main" val="1582390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30A2-C85F-29F7-9FCF-C5B3C1388D0E}"/>
              </a:ext>
            </a:extLst>
          </p:cNvPr>
          <p:cNvSpPr>
            <a:spLocks noGrp="1"/>
          </p:cNvSpPr>
          <p:nvPr>
            <p:ph type="title"/>
          </p:nvPr>
        </p:nvSpPr>
        <p:spPr>
          <a:xfrm>
            <a:off x="838200" y="0"/>
            <a:ext cx="10515600" cy="1325563"/>
          </a:xfrm>
        </p:spPr>
        <p:txBody>
          <a:bodyPr/>
          <a:lstStyle/>
          <a:p>
            <a:pPr algn="ctr"/>
            <a:r>
              <a:rPr lang="en-IN" b="1" dirty="0">
                <a:solidFill>
                  <a:srgbClr val="0066B3"/>
                </a:solidFill>
                <a:latin typeface="Bahnschrift Condensed" panose="020B0502040204020203" pitchFamily="34" charset="0"/>
              </a:rPr>
              <a:t>DATA PREPROCESSING</a:t>
            </a:r>
          </a:p>
        </p:txBody>
      </p:sp>
      <p:sp>
        <p:nvSpPr>
          <p:cNvPr id="3" name="TextBox 2">
            <a:extLst>
              <a:ext uri="{FF2B5EF4-FFF2-40B4-BE49-F238E27FC236}">
                <a16:creationId xmlns:a16="http://schemas.microsoft.com/office/drawing/2014/main" id="{10C1C8FC-8104-05A4-C907-962F5755D976}"/>
              </a:ext>
            </a:extLst>
          </p:cNvPr>
          <p:cNvSpPr txBox="1"/>
          <p:nvPr/>
        </p:nvSpPr>
        <p:spPr>
          <a:xfrm>
            <a:off x="173138" y="518377"/>
            <a:ext cx="3637280" cy="584775"/>
          </a:xfrm>
          <a:prstGeom prst="rect">
            <a:avLst/>
          </a:prstGeom>
          <a:noFill/>
        </p:spPr>
        <p:txBody>
          <a:bodyPr wrap="square" rtlCol="0">
            <a:spAutoFit/>
          </a:bodyPr>
          <a:lstStyle/>
          <a:p>
            <a:r>
              <a:rPr lang="en-IN" sz="3200" b="1" dirty="0">
                <a:solidFill>
                  <a:srgbClr val="0066B3"/>
                </a:solidFill>
                <a:latin typeface="Bahnschrift Condensed" panose="020B0502040204020203" pitchFamily="34" charset="0"/>
              </a:rPr>
              <a:t>Feature Encoding</a:t>
            </a:r>
          </a:p>
        </p:txBody>
      </p:sp>
      <p:sp>
        <p:nvSpPr>
          <p:cNvPr id="4" name="TextBox 3">
            <a:extLst>
              <a:ext uri="{FF2B5EF4-FFF2-40B4-BE49-F238E27FC236}">
                <a16:creationId xmlns:a16="http://schemas.microsoft.com/office/drawing/2014/main" id="{8C0CBCFD-EF7E-2F82-BAC4-E20CA9A1F4CB}"/>
              </a:ext>
            </a:extLst>
          </p:cNvPr>
          <p:cNvSpPr txBox="1"/>
          <p:nvPr/>
        </p:nvSpPr>
        <p:spPr>
          <a:xfrm>
            <a:off x="173138" y="1007428"/>
            <a:ext cx="6943307" cy="59093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Bahnschrift Condensed" panose="020B0502040204020203" pitchFamily="34" charset="0"/>
              </a:rPr>
              <a:t>Feature encoding converts categorical data into numerical formats so that machine learning models can interpret and process them effectively.</a:t>
            </a:r>
          </a:p>
          <a:p>
            <a:pPr marL="285750" indent="-285750">
              <a:buFont typeface="Wingdings" panose="05000000000000000000" pitchFamily="2" charset="2"/>
              <a:buChar char="§"/>
            </a:pPr>
            <a:r>
              <a:rPr lang="en-US" sz="2000" dirty="0">
                <a:latin typeface="Bahnschrift Condensed" panose="020B0502040204020203" pitchFamily="34" charset="0"/>
              </a:rPr>
              <a:t>In this </a:t>
            </a:r>
            <a:r>
              <a:rPr kumimoji="0" lang="en-US" altLang="en-US" sz="2000" i="0" u="none" strike="noStrike" cap="none" normalizeH="0" baseline="0" dirty="0">
                <a:ln>
                  <a:noFill/>
                </a:ln>
                <a:solidFill>
                  <a:schemeClr val="tx1"/>
                </a:solidFill>
                <a:effectLst/>
                <a:latin typeface="Bahnschrift Condensed" panose="020B0502040204020203" pitchFamily="34" charset="0"/>
              </a:rPr>
              <a:t>dataset included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i="0" u="none" strike="noStrike" cap="none" normalizeH="0" baseline="0" dirty="0">
                <a:ln>
                  <a:noFill/>
                </a:ln>
                <a:solidFill>
                  <a:schemeClr val="tx1"/>
                </a:solidFill>
                <a:effectLst/>
                <a:latin typeface="Bahnschrift Condensed" panose="020B0502040204020203" pitchFamily="34" charset="0"/>
              </a:rPr>
              <a:t> and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smoking_status</a:t>
            </a:r>
            <a:r>
              <a:rPr kumimoji="0" lang="en-US" altLang="en-US" sz="2000" i="0" u="none" strike="noStrike" cap="none" normalizeH="0" baseline="0" dirty="0">
                <a:ln>
                  <a:noFill/>
                </a:ln>
                <a:solidFill>
                  <a:schemeClr val="tx1"/>
                </a:solidFill>
                <a:effectLst/>
                <a:latin typeface="Bahnschrift Condensed" panose="020B0502040204020203" pitchFamily="34" charset="0"/>
              </a:rPr>
              <a:t> </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lang="en-US" altLang="en-US" sz="2000" b="1" dirty="0">
                <a:latin typeface="Bahnschrift Condensed" panose="020B0502040204020203" pitchFamily="34" charset="0"/>
              </a:rPr>
              <a:t>Benefits of Encoding</a:t>
            </a:r>
          </a:p>
          <a:p>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Improves model interpretability and performance.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Prevents models from misinterpreting ordinal relationships in categorical data.</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Facilitates the use of algorithms that require numerical inputs. </a:t>
            </a:r>
          </a:p>
          <a:p>
            <a:pPr marL="285750" indent="-285750">
              <a:buFont typeface="Wingdings" panose="05000000000000000000" pitchFamily="2" charset="2"/>
              <a:buChar char="§"/>
            </a:pPr>
            <a:endParaRPr lang="en-IN" dirty="0"/>
          </a:p>
          <a:p>
            <a:r>
              <a:rPr lang="en-IN" sz="2000" b="1" dirty="0">
                <a:latin typeface="Bahnschrift Condensed" panose="020B0502040204020203" pitchFamily="34" charset="0"/>
              </a:rPr>
              <a:t>Challenges and Limitations</a:t>
            </a:r>
          </a:p>
          <a:p>
            <a:endParaRPr lang="en-IN" sz="2000" b="1" dirty="0">
              <a:latin typeface="Bahnschrift Condensed" panose="020B0502040204020203" pitchFamily="34" charset="0"/>
            </a:endParaRPr>
          </a:p>
          <a:p>
            <a:pPr marL="285750" indent="-285750">
              <a:buFont typeface="Wingdings" panose="05000000000000000000" pitchFamily="2" charset="2"/>
              <a:buChar char="§"/>
            </a:pPr>
            <a:r>
              <a:rPr lang="en-US" sz="2000" dirty="0">
                <a:latin typeface="Bahnschrift Condensed" panose="020B0502040204020203" pitchFamily="34" charset="0"/>
              </a:rPr>
              <a:t>Increased dimensionality with one-hot encoding for features with many categories (e.g.,</a:t>
            </a:r>
            <a:r>
              <a:rPr lang="en-US" sz="2000" dirty="0" err="1">
                <a:latin typeface="Bahnschrift Condensed" panose="020B0502040204020203" pitchFamily="34" charset="0"/>
              </a:rPr>
              <a:t>work_type,smoking_status</a:t>
            </a:r>
            <a:r>
              <a:rPr lang="en-US" sz="2000" dirty="0">
                <a:latin typeface="Bahnschrift Condensed" panose="020B0502040204020203" pitchFamily="34" charset="0"/>
              </a:rPr>
              <a:t>).</a:t>
            </a:r>
          </a:p>
          <a:p>
            <a:pPr marL="285750" indent="-285750">
              <a:buFont typeface="Wingdings" panose="05000000000000000000" pitchFamily="2" charset="2"/>
              <a:buChar char="§"/>
            </a:pPr>
            <a:r>
              <a:rPr kumimoji="0" lang="en-US" altLang="en-US" sz="2000" i="0" u="none" strike="noStrike" cap="none" normalizeH="0" baseline="0" dirty="0">
                <a:ln>
                  <a:noFill/>
                </a:ln>
                <a:solidFill>
                  <a:schemeClr val="tx1"/>
                </a:solidFill>
                <a:effectLst/>
                <a:latin typeface="Bahnschrift Condensed" panose="020B0502040204020203" pitchFamily="34" charset="0"/>
              </a:rPr>
              <a:t>Potential risks of overfitting due to high-dimensional data.</a:t>
            </a:r>
          </a:p>
          <a:p>
            <a:pPr marL="285750" indent="-285750">
              <a:buFont typeface="Wingdings" panose="05000000000000000000" pitchFamily="2" charset="2"/>
              <a:buChar char="§"/>
            </a:pPr>
            <a:r>
              <a:rPr lang="en-US" sz="2000" dirty="0">
                <a:latin typeface="Bahnschrift Condensed" panose="020B0502040204020203" pitchFamily="34" charset="0"/>
              </a:rPr>
              <a:t>Encoding may assign equal weight to all categories, which may not always align with feature importance.</a:t>
            </a:r>
          </a:p>
        </p:txBody>
      </p:sp>
      <p:pic>
        <p:nvPicPr>
          <p:cNvPr id="12" name="Picture 11">
            <a:extLst>
              <a:ext uri="{FF2B5EF4-FFF2-40B4-BE49-F238E27FC236}">
                <a16:creationId xmlns:a16="http://schemas.microsoft.com/office/drawing/2014/main" id="{71ABDAEB-BF91-3CB1-9439-4687C2A5F985}"/>
              </a:ext>
            </a:extLst>
          </p:cNvPr>
          <p:cNvPicPr>
            <a:picLocks noChangeAspect="1"/>
          </p:cNvPicPr>
          <p:nvPr/>
        </p:nvPicPr>
        <p:blipFill>
          <a:blip r:embed="rId3"/>
          <a:stretch>
            <a:fillRect/>
          </a:stretch>
        </p:blipFill>
        <p:spPr>
          <a:xfrm>
            <a:off x="9499224" y="0"/>
            <a:ext cx="2605363" cy="1465516"/>
          </a:xfrm>
          <a:prstGeom prst="rect">
            <a:avLst/>
          </a:prstGeom>
        </p:spPr>
      </p:pic>
      <p:pic>
        <p:nvPicPr>
          <p:cNvPr id="6" name="Picture 5">
            <a:extLst>
              <a:ext uri="{FF2B5EF4-FFF2-40B4-BE49-F238E27FC236}">
                <a16:creationId xmlns:a16="http://schemas.microsoft.com/office/drawing/2014/main" id="{455DAE21-4301-EB5E-02DC-FB7246FE193A}"/>
              </a:ext>
            </a:extLst>
          </p:cNvPr>
          <p:cNvPicPr>
            <a:picLocks noChangeAspect="1"/>
          </p:cNvPicPr>
          <p:nvPr/>
        </p:nvPicPr>
        <p:blipFill>
          <a:blip r:embed="rId4"/>
          <a:stretch>
            <a:fillRect/>
          </a:stretch>
        </p:blipFill>
        <p:spPr>
          <a:xfrm>
            <a:off x="6923966" y="1586633"/>
            <a:ext cx="4711243" cy="2596748"/>
          </a:xfrm>
          <a:prstGeom prst="rect">
            <a:avLst/>
          </a:prstGeom>
        </p:spPr>
      </p:pic>
    </p:spTree>
    <p:extLst>
      <p:ext uri="{BB962C8B-B14F-4D97-AF65-F5344CB8AC3E}">
        <p14:creationId xmlns:p14="http://schemas.microsoft.com/office/powerpoint/2010/main" val="3023120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EC9153-C5E5-93CE-FDE2-238E56F101B2}"/>
              </a:ext>
            </a:extLst>
          </p:cNvPr>
          <p:cNvPicPr>
            <a:picLocks noChangeAspect="1"/>
          </p:cNvPicPr>
          <p:nvPr/>
        </p:nvPicPr>
        <p:blipFill>
          <a:blip r:embed="rId2"/>
          <a:stretch>
            <a:fillRect/>
          </a:stretch>
        </p:blipFill>
        <p:spPr>
          <a:xfrm>
            <a:off x="1404520" y="3306443"/>
            <a:ext cx="10787480" cy="1981477"/>
          </a:xfrm>
          <a:prstGeom prst="rect">
            <a:avLst/>
          </a:prstGeom>
        </p:spPr>
      </p:pic>
      <p:pic>
        <p:nvPicPr>
          <p:cNvPr id="8" name="Picture 7">
            <a:extLst>
              <a:ext uri="{FF2B5EF4-FFF2-40B4-BE49-F238E27FC236}">
                <a16:creationId xmlns:a16="http://schemas.microsoft.com/office/drawing/2014/main" id="{1903F60D-A925-2144-EC7C-92F5D69B96E5}"/>
              </a:ext>
            </a:extLst>
          </p:cNvPr>
          <p:cNvPicPr>
            <a:picLocks noChangeAspect="1"/>
          </p:cNvPicPr>
          <p:nvPr/>
        </p:nvPicPr>
        <p:blipFill>
          <a:blip r:embed="rId3"/>
          <a:stretch>
            <a:fillRect/>
          </a:stretch>
        </p:blipFill>
        <p:spPr>
          <a:xfrm>
            <a:off x="318518" y="3333945"/>
            <a:ext cx="1086002" cy="1857634"/>
          </a:xfrm>
          <a:prstGeom prst="rect">
            <a:avLst/>
          </a:prstGeom>
        </p:spPr>
      </p:pic>
      <p:pic>
        <p:nvPicPr>
          <p:cNvPr id="10" name="Picture 9">
            <a:extLst>
              <a:ext uri="{FF2B5EF4-FFF2-40B4-BE49-F238E27FC236}">
                <a16:creationId xmlns:a16="http://schemas.microsoft.com/office/drawing/2014/main" id="{B4156838-1661-14D0-E94C-45C539D40B4B}"/>
              </a:ext>
            </a:extLst>
          </p:cNvPr>
          <p:cNvPicPr>
            <a:picLocks noChangeAspect="1"/>
          </p:cNvPicPr>
          <p:nvPr/>
        </p:nvPicPr>
        <p:blipFill>
          <a:blip r:embed="rId4"/>
          <a:stretch>
            <a:fillRect/>
          </a:stretch>
        </p:blipFill>
        <p:spPr>
          <a:xfrm>
            <a:off x="1404520" y="5090938"/>
            <a:ext cx="7125773" cy="1674125"/>
          </a:xfrm>
          <a:prstGeom prst="rect">
            <a:avLst/>
          </a:prstGeom>
        </p:spPr>
      </p:pic>
      <p:pic>
        <p:nvPicPr>
          <p:cNvPr id="11" name="Picture 10">
            <a:extLst>
              <a:ext uri="{FF2B5EF4-FFF2-40B4-BE49-F238E27FC236}">
                <a16:creationId xmlns:a16="http://schemas.microsoft.com/office/drawing/2014/main" id="{1CB05625-C7AC-83C9-12A0-79799479A143}"/>
              </a:ext>
            </a:extLst>
          </p:cNvPr>
          <p:cNvPicPr>
            <a:picLocks noChangeAspect="1"/>
          </p:cNvPicPr>
          <p:nvPr/>
        </p:nvPicPr>
        <p:blipFill>
          <a:blip r:embed="rId3"/>
          <a:stretch>
            <a:fillRect/>
          </a:stretch>
        </p:blipFill>
        <p:spPr>
          <a:xfrm>
            <a:off x="379863" y="5157212"/>
            <a:ext cx="963313" cy="1607851"/>
          </a:xfrm>
          <a:prstGeom prst="rect">
            <a:avLst/>
          </a:prstGeom>
        </p:spPr>
      </p:pic>
      <p:pic>
        <p:nvPicPr>
          <p:cNvPr id="13" name="Picture 12">
            <a:extLst>
              <a:ext uri="{FF2B5EF4-FFF2-40B4-BE49-F238E27FC236}">
                <a16:creationId xmlns:a16="http://schemas.microsoft.com/office/drawing/2014/main" id="{9CF9D055-14DB-EF88-5254-B1724AF4BEFC}"/>
              </a:ext>
            </a:extLst>
          </p:cNvPr>
          <p:cNvPicPr>
            <a:picLocks noChangeAspect="1"/>
          </p:cNvPicPr>
          <p:nvPr/>
        </p:nvPicPr>
        <p:blipFill>
          <a:blip r:embed="rId5"/>
          <a:stretch>
            <a:fillRect/>
          </a:stretch>
        </p:blipFill>
        <p:spPr>
          <a:xfrm>
            <a:off x="1231149" y="667600"/>
            <a:ext cx="1189875" cy="2172215"/>
          </a:xfrm>
          <a:prstGeom prst="rect">
            <a:avLst/>
          </a:prstGeom>
        </p:spPr>
      </p:pic>
      <p:pic>
        <p:nvPicPr>
          <p:cNvPr id="15" name="Picture 14">
            <a:extLst>
              <a:ext uri="{FF2B5EF4-FFF2-40B4-BE49-F238E27FC236}">
                <a16:creationId xmlns:a16="http://schemas.microsoft.com/office/drawing/2014/main" id="{789D2A5D-7968-681F-54B1-F9ACBFB5574A}"/>
              </a:ext>
            </a:extLst>
          </p:cNvPr>
          <p:cNvPicPr>
            <a:picLocks noChangeAspect="1"/>
          </p:cNvPicPr>
          <p:nvPr/>
        </p:nvPicPr>
        <p:blipFill>
          <a:blip r:embed="rId6"/>
          <a:stretch>
            <a:fillRect/>
          </a:stretch>
        </p:blipFill>
        <p:spPr>
          <a:xfrm>
            <a:off x="2328330" y="646750"/>
            <a:ext cx="1327465" cy="2172214"/>
          </a:xfrm>
          <a:prstGeom prst="rect">
            <a:avLst/>
          </a:prstGeom>
        </p:spPr>
      </p:pic>
      <p:pic>
        <p:nvPicPr>
          <p:cNvPr id="17" name="Picture 16">
            <a:extLst>
              <a:ext uri="{FF2B5EF4-FFF2-40B4-BE49-F238E27FC236}">
                <a16:creationId xmlns:a16="http://schemas.microsoft.com/office/drawing/2014/main" id="{6C3D75B2-5DAE-693F-FC74-7770AAB0A057}"/>
              </a:ext>
            </a:extLst>
          </p:cNvPr>
          <p:cNvPicPr>
            <a:picLocks noChangeAspect="1"/>
          </p:cNvPicPr>
          <p:nvPr/>
        </p:nvPicPr>
        <p:blipFill>
          <a:blip r:embed="rId7"/>
          <a:stretch>
            <a:fillRect/>
          </a:stretch>
        </p:blipFill>
        <p:spPr>
          <a:xfrm>
            <a:off x="267836" y="659568"/>
            <a:ext cx="940261" cy="2119095"/>
          </a:xfrm>
          <a:prstGeom prst="rect">
            <a:avLst/>
          </a:prstGeom>
        </p:spPr>
      </p:pic>
      <p:sp>
        <p:nvSpPr>
          <p:cNvPr id="18" name="TextBox 17">
            <a:extLst>
              <a:ext uri="{FF2B5EF4-FFF2-40B4-BE49-F238E27FC236}">
                <a16:creationId xmlns:a16="http://schemas.microsoft.com/office/drawing/2014/main" id="{D649928B-5D94-D269-025B-E7DB157DAB8B}"/>
              </a:ext>
            </a:extLst>
          </p:cNvPr>
          <p:cNvSpPr txBox="1"/>
          <p:nvPr/>
        </p:nvSpPr>
        <p:spPr>
          <a:xfrm>
            <a:off x="156935" y="185085"/>
            <a:ext cx="191008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sp>
        <p:nvSpPr>
          <p:cNvPr id="19" name="TextBox 18">
            <a:extLst>
              <a:ext uri="{FF2B5EF4-FFF2-40B4-BE49-F238E27FC236}">
                <a16:creationId xmlns:a16="http://schemas.microsoft.com/office/drawing/2014/main" id="{877B879F-36AE-B213-3B20-51703860DAC0}"/>
              </a:ext>
            </a:extLst>
          </p:cNvPr>
          <p:cNvSpPr txBox="1"/>
          <p:nvPr/>
        </p:nvSpPr>
        <p:spPr>
          <a:xfrm>
            <a:off x="194966" y="2998514"/>
            <a:ext cx="241910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sp>
        <p:nvSpPr>
          <p:cNvPr id="20" name="TextBox 19">
            <a:extLst>
              <a:ext uri="{FF2B5EF4-FFF2-40B4-BE49-F238E27FC236}">
                <a16:creationId xmlns:a16="http://schemas.microsoft.com/office/drawing/2014/main" id="{E68F3A46-C4CA-5965-FF76-E4D1C9AA9368}"/>
              </a:ext>
            </a:extLst>
          </p:cNvPr>
          <p:cNvSpPr txBox="1"/>
          <p:nvPr/>
        </p:nvSpPr>
        <p:spPr>
          <a:xfrm>
            <a:off x="3655795" y="2077818"/>
            <a:ext cx="8015348" cy="984885"/>
          </a:xfrm>
          <a:prstGeom prst="rect">
            <a:avLst/>
          </a:prstGeom>
          <a:noFill/>
        </p:spPr>
        <p:txBody>
          <a:bodyPr wrap="square" rtlCol="0">
            <a:spAutoFit/>
          </a:bodyPr>
          <a:lstStyle/>
          <a:p>
            <a:r>
              <a:rPr lang="en-IN" sz="2000" dirty="0">
                <a:latin typeface="Bahnschrift Condensed" panose="020B0502040204020203" pitchFamily="34" charset="0"/>
              </a:rPr>
              <a:t>For Identified categorical features like </a:t>
            </a:r>
            <a:r>
              <a:rPr lang="en-IN" sz="2000" dirty="0" err="1">
                <a:latin typeface="Bahnschrift Condensed" panose="020B0502040204020203" pitchFamily="34" charset="0"/>
              </a:rPr>
              <a:t>work_type</a:t>
            </a:r>
            <a:r>
              <a:rPr lang="en-IN" sz="2000" dirty="0">
                <a:latin typeface="Bahnschrift Condensed" panose="020B0502040204020203" pitchFamily="34" charset="0"/>
              </a:rPr>
              <a:t> and </a:t>
            </a:r>
            <a:r>
              <a:rPr lang="en-IN" sz="2000" dirty="0" err="1">
                <a:latin typeface="Bahnschrift Condensed" panose="020B0502040204020203" pitchFamily="34" charset="0"/>
              </a:rPr>
              <a:t>Smoking_status</a:t>
            </a:r>
            <a:r>
              <a:rPr lang="en-IN" sz="2000" dirty="0">
                <a:latin typeface="Bahnschrift Condensed" panose="020B0502040204020203" pitchFamily="34" charset="0"/>
              </a:rPr>
              <a:t> applied </a:t>
            </a:r>
            <a:r>
              <a:rPr lang="en-IN" sz="2000" b="1" dirty="0">
                <a:latin typeface="Bahnschrift Condensed" panose="020B0502040204020203" pitchFamily="34" charset="0"/>
              </a:rPr>
              <a:t>One-Hot Encoding</a:t>
            </a:r>
          </a:p>
          <a:p>
            <a:endParaRPr lang="en-IN" dirty="0"/>
          </a:p>
        </p:txBody>
      </p:sp>
      <p:pic>
        <p:nvPicPr>
          <p:cNvPr id="21" name="Picture 20">
            <a:extLst>
              <a:ext uri="{FF2B5EF4-FFF2-40B4-BE49-F238E27FC236}">
                <a16:creationId xmlns:a16="http://schemas.microsoft.com/office/drawing/2014/main" id="{E1F617C5-15DC-8765-60EC-1243FB353125}"/>
              </a:ext>
            </a:extLst>
          </p:cNvPr>
          <p:cNvPicPr>
            <a:picLocks noChangeAspect="1"/>
          </p:cNvPicPr>
          <p:nvPr/>
        </p:nvPicPr>
        <p:blipFill>
          <a:blip r:embed="rId8"/>
          <a:stretch>
            <a:fillRect/>
          </a:stretch>
        </p:blipFill>
        <p:spPr>
          <a:xfrm>
            <a:off x="9499224" y="0"/>
            <a:ext cx="2605363" cy="1465516"/>
          </a:xfrm>
          <a:prstGeom prst="rect">
            <a:avLst/>
          </a:prstGeom>
        </p:spPr>
      </p:pic>
    </p:spTree>
    <p:extLst>
      <p:ext uri="{BB962C8B-B14F-4D97-AF65-F5344CB8AC3E}">
        <p14:creationId xmlns:p14="http://schemas.microsoft.com/office/powerpoint/2010/main" val="34972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09350-34A4-37F2-ADF7-840D30FBE66A}"/>
              </a:ext>
            </a:extLst>
          </p:cNvPr>
          <p:cNvPicPr>
            <a:picLocks noChangeAspect="1"/>
          </p:cNvPicPr>
          <p:nvPr/>
        </p:nvPicPr>
        <p:blipFill>
          <a:blip r:embed="rId2"/>
          <a:stretch>
            <a:fillRect/>
          </a:stretch>
        </p:blipFill>
        <p:spPr>
          <a:xfrm>
            <a:off x="9499224" y="0"/>
            <a:ext cx="2605363" cy="1465516"/>
          </a:xfrm>
          <a:prstGeom prst="rect">
            <a:avLst/>
          </a:prstGeom>
        </p:spPr>
      </p:pic>
      <p:sp>
        <p:nvSpPr>
          <p:cNvPr id="3" name="TextBox 2">
            <a:extLst>
              <a:ext uri="{FF2B5EF4-FFF2-40B4-BE49-F238E27FC236}">
                <a16:creationId xmlns:a16="http://schemas.microsoft.com/office/drawing/2014/main" id="{25B1A8E5-7A3D-8E07-E01F-E89B050AE011}"/>
              </a:ext>
            </a:extLst>
          </p:cNvPr>
          <p:cNvSpPr txBox="1"/>
          <p:nvPr/>
        </p:nvSpPr>
        <p:spPr>
          <a:xfrm>
            <a:off x="4901567" y="2863541"/>
            <a:ext cx="6690358" cy="984885"/>
          </a:xfrm>
          <a:prstGeom prst="rect">
            <a:avLst/>
          </a:prstGeom>
          <a:noFill/>
        </p:spPr>
        <p:txBody>
          <a:bodyPr wrap="square" rtlCol="0">
            <a:spAutoFit/>
          </a:bodyPr>
          <a:lstStyle/>
          <a:p>
            <a:r>
              <a:rPr kumimoji="0" lang="en-US" altLang="en-US" sz="2000" i="0" u="none" strike="noStrike" cap="none" normalizeH="0" baseline="0" dirty="0">
                <a:ln>
                  <a:noFill/>
                </a:ln>
                <a:solidFill>
                  <a:schemeClr val="tx1"/>
                </a:solidFill>
                <a:effectLst/>
                <a:latin typeface="Bahnschrift Condensed" panose="020B0502040204020203" pitchFamily="34" charset="0"/>
              </a:rPr>
              <a:t>Other categorical features such as gender,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Residence_type</a:t>
            </a:r>
            <a:r>
              <a:rPr kumimoji="0" lang="en-US" altLang="en-US" sz="2000" i="0" u="none" strike="noStrike" cap="none" normalizeH="0" baseline="0" dirty="0">
                <a:ln>
                  <a:noFill/>
                </a:ln>
                <a:solidFill>
                  <a:schemeClr val="tx1"/>
                </a:solidFill>
                <a:effectLst/>
                <a:latin typeface="Bahnschrift Condensed" panose="020B0502040204020203" pitchFamily="34" charset="0"/>
              </a:rPr>
              <a:t> , </a:t>
            </a:r>
            <a:r>
              <a:rPr kumimoji="0" lang="en-US" altLang="en-US" sz="2000" i="0" u="none" strike="noStrike" cap="none" normalizeH="0" baseline="0" dirty="0" err="1">
                <a:ln>
                  <a:noFill/>
                </a:ln>
                <a:solidFill>
                  <a:schemeClr val="tx1"/>
                </a:solidFill>
                <a:effectLst/>
                <a:latin typeface="Bahnschrift Condensed" panose="020B0502040204020203" pitchFamily="34" charset="0"/>
              </a:rPr>
              <a:t>ever_married</a:t>
            </a:r>
            <a:endParaRPr kumimoji="0" lang="en-US" altLang="en-US" sz="2000" i="0" u="none" strike="noStrike" cap="none" normalizeH="0" baseline="0" dirty="0">
              <a:ln>
                <a:noFill/>
              </a:ln>
              <a:solidFill>
                <a:schemeClr val="tx1"/>
              </a:solidFill>
              <a:effectLst/>
              <a:latin typeface="Bahnschrift Condensed" panose="020B0502040204020203" pitchFamily="34" charset="0"/>
            </a:endParaRPr>
          </a:p>
          <a:p>
            <a:r>
              <a:rPr kumimoji="0" lang="en-US" altLang="en-US" sz="2000" i="0" u="none" strike="noStrike" cap="none" normalizeH="0" baseline="0" dirty="0">
                <a:ln>
                  <a:noFill/>
                </a:ln>
                <a:solidFill>
                  <a:schemeClr val="tx1"/>
                </a:solidFill>
                <a:effectLst/>
                <a:latin typeface="Bahnschrift Condensed" panose="020B0502040204020203" pitchFamily="34" charset="0"/>
              </a:rPr>
              <a:t> </a:t>
            </a:r>
            <a:r>
              <a:rPr kumimoji="0" lang="en-US" altLang="en-US" sz="2000" b="1" i="0" u="none" strike="noStrike" cap="none" normalizeH="0" baseline="0" dirty="0">
                <a:ln>
                  <a:noFill/>
                </a:ln>
                <a:solidFill>
                  <a:schemeClr val="tx1"/>
                </a:solidFill>
                <a:effectLst/>
                <a:latin typeface="Bahnschrift Condensed" panose="020B0502040204020203" pitchFamily="34" charset="0"/>
              </a:rPr>
              <a:t>Label Encoding </a:t>
            </a:r>
            <a:r>
              <a:rPr kumimoji="0" lang="en-US" altLang="en-US" sz="2000" i="0" u="none" strike="noStrike" cap="none" normalizeH="0" baseline="0" dirty="0">
                <a:ln>
                  <a:noFill/>
                </a:ln>
                <a:solidFill>
                  <a:schemeClr val="tx1"/>
                </a:solidFill>
                <a:effectLst/>
                <a:latin typeface="Bahnschrift Condensed" panose="020B0502040204020203" pitchFamily="34" charset="0"/>
              </a:rPr>
              <a:t>is applied</a:t>
            </a:r>
          </a:p>
          <a:p>
            <a:endParaRPr lang="en-IN" dirty="0"/>
          </a:p>
        </p:txBody>
      </p:sp>
      <p:sp>
        <p:nvSpPr>
          <p:cNvPr id="4" name="TextBox 3">
            <a:extLst>
              <a:ext uri="{FF2B5EF4-FFF2-40B4-BE49-F238E27FC236}">
                <a16:creationId xmlns:a16="http://schemas.microsoft.com/office/drawing/2014/main" id="{718003E9-2726-805D-9B49-EC2A9E226BC4}"/>
              </a:ext>
            </a:extLst>
          </p:cNvPr>
          <p:cNvSpPr txBox="1"/>
          <p:nvPr/>
        </p:nvSpPr>
        <p:spPr>
          <a:xfrm>
            <a:off x="223595" y="271093"/>
            <a:ext cx="3886200"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Before Encoding</a:t>
            </a:r>
          </a:p>
        </p:txBody>
      </p:sp>
      <p:pic>
        <p:nvPicPr>
          <p:cNvPr id="6" name="Picture 5">
            <a:extLst>
              <a:ext uri="{FF2B5EF4-FFF2-40B4-BE49-F238E27FC236}">
                <a16:creationId xmlns:a16="http://schemas.microsoft.com/office/drawing/2014/main" id="{2DC54458-C64A-D4B6-6474-5449E074E152}"/>
              </a:ext>
            </a:extLst>
          </p:cNvPr>
          <p:cNvPicPr>
            <a:picLocks noChangeAspect="1"/>
          </p:cNvPicPr>
          <p:nvPr/>
        </p:nvPicPr>
        <p:blipFill>
          <a:blip r:embed="rId3"/>
          <a:stretch>
            <a:fillRect/>
          </a:stretch>
        </p:blipFill>
        <p:spPr>
          <a:xfrm>
            <a:off x="195558" y="1038915"/>
            <a:ext cx="1733792" cy="1743318"/>
          </a:xfrm>
          <a:prstGeom prst="rect">
            <a:avLst/>
          </a:prstGeom>
        </p:spPr>
      </p:pic>
      <p:pic>
        <p:nvPicPr>
          <p:cNvPr id="8" name="Picture 7">
            <a:extLst>
              <a:ext uri="{FF2B5EF4-FFF2-40B4-BE49-F238E27FC236}">
                <a16:creationId xmlns:a16="http://schemas.microsoft.com/office/drawing/2014/main" id="{7A68A402-4A4D-14B0-18A3-DB3A3D04CE58}"/>
              </a:ext>
            </a:extLst>
          </p:cNvPr>
          <p:cNvPicPr>
            <a:picLocks noChangeAspect="1"/>
          </p:cNvPicPr>
          <p:nvPr/>
        </p:nvPicPr>
        <p:blipFill>
          <a:blip r:embed="rId4"/>
          <a:stretch>
            <a:fillRect/>
          </a:stretch>
        </p:blipFill>
        <p:spPr>
          <a:xfrm>
            <a:off x="1929350" y="960099"/>
            <a:ext cx="1257475" cy="1762371"/>
          </a:xfrm>
          <a:prstGeom prst="rect">
            <a:avLst/>
          </a:prstGeom>
        </p:spPr>
      </p:pic>
      <p:pic>
        <p:nvPicPr>
          <p:cNvPr id="10" name="Picture 9">
            <a:extLst>
              <a:ext uri="{FF2B5EF4-FFF2-40B4-BE49-F238E27FC236}">
                <a16:creationId xmlns:a16="http://schemas.microsoft.com/office/drawing/2014/main" id="{6BAAC4B6-5C55-C4EF-AF18-B806D1091A74}"/>
              </a:ext>
            </a:extLst>
          </p:cNvPr>
          <p:cNvPicPr>
            <a:picLocks noChangeAspect="1"/>
          </p:cNvPicPr>
          <p:nvPr/>
        </p:nvPicPr>
        <p:blipFill>
          <a:blip r:embed="rId5"/>
          <a:stretch>
            <a:fillRect/>
          </a:stretch>
        </p:blipFill>
        <p:spPr>
          <a:xfrm>
            <a:off x="3186825" y="934125"/>
            <a:ext cx="1505160" cy="1848108"/>
          </a:xfrm>
          <a:prstGeom prst="rect">
            <a:avLst/>
          </a:prstGeom>
        </p:spPr>
      </p:pic>
      <p:sp>
        <p:nvSpPr>
          <p:cNvPr id="11" name="TextBox 10">
            <a:extLst>
              <a:ext uri="{FF2B5EF4-FFF2-40B4-BE49-F238E27FC236}">
                <a16:creationId xmlns:a16="http://schemas.microsoft.com/office/drawing/2014/main" id="{89FF04A4-2A64-2778-819F-82469F7FB291}"/>
              </a:ext>
            </a:extLst>
          </p:cNvPr>
          <p:cNvSpPr txBox="1"/>
          <p:nvPr/>
        </p:nvSpPr>
        <p:spPr>
          <a:xfrm>
            <a:off x="196556" y="3009574"/>
            <a:ext cx="3913239" cy="461665"/>
          </a:xfrm>
          <a:prstGeom prst="rect">
            <a:avLst/>
          </a:prstGeom>
          <a:noFill/>
        </p:spPr>
        <p:txBody>
          <a:bodyPr wrap="square" rtlCol="0">
            <a:spAutoFit/>
          </a:bodyPr>
          <a:lstStyle/>
          <a:p>
            <a:r>
              <a:rPr lang="en-IN" sz="2400" b="1" dirty="0">
                <a:solidFill>
                  <a:srgbClr val="0066B3"/>
                </a:solidFill>
                <a:latin typeface="Bahnschrift Condensed" panose="020B0502040204020203" pitchFamily="34" charset="0"/>
              </a:rPr>
              <a:t>After Encoding</a:t>
            </a:r>
          </a:p>
        </p:txBody>
      </p:sp>
      <p:pic>
        <p:nvPicPr>
          <p:cNvPr id="13" name="Picture 12">
            <a:extLst>
              <a:ext uri="{FF2B5EF4-FFF2-40B4-BE49-F238E27FC236}">
                <a16:creationId xmlns:a16="http://schemas.microsoft.com/office/drawing/2014/main" id="{15EB8597-A1CE-2F67-66A4-50DCA9A34064}"/>
              </a:ext>
            </a:extLst>
          </p:cNvPr>
          <p:cNvPicPr>
            <a:picLocks noChangeAspect="1"/>
          </p:cNvPicPr>
          <p:nvPr/>
        </p:nvPicPr>
        <p:blipFill>
          <a:blip r:embed="rId6"/>
          <a:stretch>
            <a:fillRect/>
          </a:stretch>
        </p:blipFill>
        <p:spPr>
          <a:xfrm>
            <a:off x="259148" y="3848426"/>
            <a:ext cx="1781424" cy="1933845"/>
          </a:xfrm>
          <a:prstGeom prst="rect">
            <a:avLst/>
          </a:prstGeom>
        </p:spPr>
      </p:pic>
      <p:pic>
        <p:nvPicPr>
          <p:cNvPr id="15" name="Picture 14">
            <a:extLst>
              <a:ext uri="{FF2B5EF4-FFF2-40B4-BE49-F238E27FC236}">
                <a16:creationId xmlns:a16="http://schemas.microsoft.com/office/drawing/2014/main" id="{B4C25F8D-79D8-2299-05F5-F1E39AD0817B}"/>
              </a:ext>
            </a:extLst>
          </p:cNvPr>
          <p:cNvPicPr>
            <a:picLocks noChangeAspect="1"/>
          </p:cNvPicPr>
          <p:nvPr/>
        </p:nvPicPr>
        <p:blipFill>
          <a:blip r:embed="rId7"/>
          <a:stretch>
            <a:fillRect/>
          </a:stretch>
        </p:blipFill>
        <p:spPr>
          <a:xfrm>
            <a:off x="1929350" y="3928117"/>
            <a:ext cx="1275394" cy="1774462"/>
          </a:xfrm>
          <a:prstGeom prst="rect">
            <a:avLst/>
          </a:prstGeom>
        </p:spPr>
      </p:pic>
      <p:pic>
        <p:nvPicPr>
          <p:cNvPr id="17" name="Picture 16">
            <a:extLst>
              <a:ext uri="{FF2B5EF4-FFF2-40B4-BE49-F238E27FC236}">
                <a16:creationId xmlns:a16="http://schemas.microsoft.com/office/drawing/2014/main" id="{D9AFAA02-E907-2BBF-E476-6F0CB4E197F8}"/>
              </a:ext>
            </a:extLst>
          </p:cNvPr>
          <p:cNvPicPr>
            <a:picLocks noChangeAspect="1"/>
          </p:cNvPicPr>
          <p:nvPr/>
        </p:nvPicPr>
        <p:blipFill>
          <a:blip r:embed="rId8"/>
          <a:stretch>
            <a:fillRect/>
          </a:stretch>
        </p:blipFill>
        <p:spPr>
          <a:xfrm>
            <a:off x="3158246" y="4008633"/>
            <a:ext cx="1562318" cy="1733792"/>
          </a:xfrm>
          <a:prstGeom prst="rect">
            <a:avLst/>
          </a:prstGeom>
        </p:spPr>
      </p:pic>
    </p:spTree>
    <p:extLst>
      <p:ext uri="{BB962C8B-B14F-4D97-AF65-F5344CB8AC3E}">
        <p14:creationId xmlns:p14="http://schemas.microsoft.com/office/powerpoint/2010/main" val="2022791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39DA4-D8D5-F0EE-0159-B17B9209DBBA}"/>
              </a:ext>
            </a:extLst>
          </p:cNvPr>
          <p:cNvSpPr>
            <a:spLocks noGrp="1"/>
          </p:cNvSpPr>
          <p:nvPr>
            <p:ph type="title"/>
          </p:nvPr>
        </p:nvSpPr>
        <p:spPr/>
        <p:txBody>
          <a:bodyPr>
            <a:normAutofit/>
          </a:bodyPr>
          <a:lstStyle/>
          <a:p>
            <a:pPr algn="ctr"/>
            <a:r>
              <a:rPr lang="en-IN" b="1" dirty="0">
                <a:solidFill>
                  <a:srgbClr val="0066B3"/>
                </a:solidFill>
                <a:latin typeface="Bahnschrift Condensed" panose="020B0502040204020203" pitchFamily="34" charset="0"/>
              </a:rPr>
              <a:t>SPLITTING THE DATASET</a:t>
            </a:r>
          </a:p>
        </p:txBody>
      </p:sp>
      <p:sp>
        <p:nvSpPr>
          <p:cNvPr id="12" name="TextBox 11">
            <a:extLst>
              <a:ext uri="{FF2B5EF4-FFF2-40B4-BE49-F238E27FC236}">
                <a16:creationId xmlns:a16="http://schemas.microsoft.com/office/drawing/2014/main" id="{8156FD4D-95D0-5F94-B16E-FFB811D7C5B4}"/>
              </a:ext>
            </a:extLst>
          </p:cNvPr>
          <p:cNvSpPr txBox="1"/>
          <p:nvPr/>
        </p:nvSpPr>
        <p:spPr>
          <a:xfrm>
            <a:off x="322312" y="5338379"/>
            <a:ext cx="11707454" cy="987450"/>
          </a:xfrm>
          <a:prstGeom prst="rect">
            <a:avLst/>
          </a:prstGeom>
          <a:noFill/>
        </p:spPr>
        <p:txBody>
          <a:bodyPr wrap="square">
            <a:spAutoFit/>
          </a:bodyPr>
          <a:lstStyle/>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dataset has been successfully split into training and testing sets, with 80% of the data allocated for training and 20% for testing.</a:t>
            </a:r>
          </a:p>
          <a:p>
            <a:pPr algn="l">
              <a:spcAft>
                <a:spcPts val="450"/>
              </a:spcAft>
              <a:buFont typeface="Arial" panose="020B0604020202020204" pitchFamily="34" charset="0"/>
              <a:buChar char="•"/>
            </a:pPr>
            <a:r>
              <a:rPr lang="en-US" b="0" i="0" dirty="0">
                <a:solidFill>
                  <a:srgbClr val="1F1F1F"/>
                </a:solidFill>
                <a:effectLst/>
                <a:latin typeface="Bahnschrift Condensed" panose="020B0502040204020203" pitchFamily="34" charset="0"/>
                <a:ea typeface="Microsoft Yi Baiti" panose="03000500000000000000" pitchFamily="66" charset="0"/>
              </a:rPr>
              <a:t>The training set(X) will be used to train the machine learning model to learn patterns and relationships in the data. The testing set(Y) will be used to evaluate the model's performance on unseen data, ensuring its ability to generalize</a:t>
            </a:r>
          </a:p>
        </p:txBody>
      </p:sp>
      <p:sp>
        <p:nvSpPr>
          <p:cNvPr id="14" name="TextBox 13">
            <a:extLst>
              <a:ext uri="{FF2B5EF4-FFF2-40B4-BE49-F238E27FC236}">
                <a16:creationId xmlns:a16="http://schemas.microsoft.com/office/drawing/2014/main" id="{ABACFD8F-DF95-36DA-EFE0-E47D1E168008}"/>
              </a:ext>
            </a:extLst>
          </p:cNvPr>
          <p:cNvSpPr txBox="1"/>
          <p:nvPr/>
        </p:nvSpPr>
        <p:spPr>
          <a:xfrm>
            <a:off x="322312" y="2954497"/>
            <a:ext cx="12031919"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To evaluate the model's ability to generalize to unseen data, we split the dataset into </a:t>
            </a:r>
            <a:r>
              <a:rPr lang="en-US" b="1" dirty="0">
                <a:latin typeface="Bahnschrift Condensed" panose="020B0502040204020203" pitchFamily="34" charset="0"/>
              </a:rPr>
              <a:t>training</a:t>
            </a:r>
            <a:r>
              <a:rPr lang="en-US" dirty="0">
                <a:latin typeface="Bahnschrift Condensed" panose="020B0502040204020203" pitchFamily="34" charset="0"/>
              </a:rPr>
              <a:t> and </a:t>
            </a:r>
            <a:r>
              <a:rPr lang="en-US" b="1" dirty="0">
                <a:latin typeface="Bahnschrift Condensed" panose="020B0502040204020203" pitchFamily="34" charset="0"/>
              </a:rPr>
              <a:t>testing</a:t>
            </a:r>
            <a:r>
              <a:rPr lang="en-US" dirty="0">
                <a:latin typeface="Bahnschrift Condensed" panose="020B0502040204020203" pitchFamily="34" charset="0"/>
              </a:rPr>
              <a:t> sets.</a:t>
            </a:r>
          </a:p>
          <a:p>
            <a:pPr marL="285750" indent="-285750">
              <a:buFont typeface="Wingdings" panose="05000000000000000000" pitchFamily="2" charset="2"/>
              <a:buChar char="§"/>
            </a:pPr>
            <a:r>
              <a:rPr lang="en-US" dirty="0">
                <a:latin typeface="Bahnschrift Condensed" panose="020B0502040204020203" pitchFamily="34" charset="0"/>
              </a:rPr>
              <a:t>The training set is used to fit the model, while the testing set evaluates its performance on unseen data</a:t>
            </a:r>
            <a:r>
              <a:rPr lang="en-US" dirty="0"/>
              <a:t>.</a:t>
            </a:r>
            <a:endParaRPr lang="en-IN" dirty="0"/>
          </a:p>
        </p:txBody>
      </p:sp>
      <p:pic>
        <p:nvPicPr>
          <p:cNvPr id="22533" name="Picture 5" descr="Train and Test datasets in Machine Learning - Javatpoint">
            <a:extLst>
              <a:ext uri="{FF2B5EF4-FFF2-40B4-BE49-F238E27FC236}">
                <a16:creationId xmlns:a16="http://schemas.microsoft.com/office/drawing/2014/main" id="{B76083C9-6C15-DB50-9C6F-F677527A2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22" y="1130131"/>
            <a:ext cx="52387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C54AD68-FE2F-7C44-9620-5EA7E431D34B}"/>
              </a:ext>
            </a:extLst>
          </p:cNvPr>
          <p:cNvPicPr>
            <a:picLocks noChangeAspect="1"/>
          </p:cNvPicPr>
          <p:nvPr/>
        </p:nvPicPr>
        <p:blipFill>
          <a:blip r:embed="rId3"/>
          <a:stretch>
            <a:fillRect/>
          </a:stretch>
        </p:blipFill>
        <p:spPr>
          <a:xfrm>
            <a:off x="9499224" y="0"/>
            <a:ext cx="2605363" cy="1465516"/>
          </a:xfrm>
          <a:prstGeom prst="rect">
            <a:avLst/>
          </a:prstGeom>
        </p:spPr>
      </p:pic>
      <p:pic>
        <p:nvPicPr>
          <p:cNvPr id="4" name="Picture 3">
            <a:extLst>
              <a:ext uri="{FF2B5EF4-FFF2-40B4-BE49-F238E27FC236}">
                <a16:creationId xmlns:a16="http://schemas.microsoft.com/office/drawing/2014/main" id="{D795D9D5-7E06-9AB8-6FDB-1A8AAE588AAA}"/>
              </a:ext>
            </a:extLst>
          </p:cNvPr>
          <p:cNvPicPr>
            <a:picLocks noChangeAspect="1"/>
          </p:cNvPicPr>
          <p:nvPr/>
        </p:nvPicPr>
        <p:blipFill>
          <a:blip r:embed="rId4"/>
          <a:stretch>
            <a:fillRect/>
          </a:stretch>
        </p:blipFill>
        <p:spPr>
          <a:xfrm>
            <a:off x="322312" y="3859918"/>
            <a:ext cx="11450648" cy="1219370"/>
          </a:xfrm>
          <a:prstGeom prst="rect">
            <a:avLst/>
          </a:prstGeom>
        </p:spPr>
      </p:pic>
    </p:spTree>
    <p:extLst>
      <p:ext uri="{BB962C8B-B14F-4D97-AF65-F5344CB8AC3E}">
        <p14:creationId xmlns:p14="http://schemas.microsoft.com/office/powerpoint/2010/main" val="56413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350A3-BF05-0285-F6AD-8AAB4BE21E62}"/>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TRAINING</a:t>
            </a:r>
          </a:p>
        </p:txBody>
      </p:sp>
      <p:sp>
        <p:nvSpPr>
          <p:cNvPr id="3" name="TextBox 2">
            <a:extLst>
              <a:ext uri="{FF2B5EF4-FFF2-40B4-BE49-F238E27FC236}">
                <a16:creationId xmlns:a16="http://schemas.microsoft.com/office/drawing/2014/main" id="{8E1F9163-6E0D-CF5B-F6E9-E80478CB8E19}"/>
              </a:ext>
            </a:extLst>
          </p:cNvPr>
          <p:cNvSpPr txBox="1"/>
          <p:nvPr/>
        </p:nvSpPr>
        <p:spPr>
          <a:xfrm>
            <a:off x="631723" y="1792662"/>
            <a:ext cx="11303102" cy="3170099"/>
          </a:xfrm>
          <a:prstGeom prst="rect">
            <a:avLst/>
          </a:prstGeom>
          <a:noFill/>
        </p:spPr>
        <p:txBody>
          <a:bodyPr wrap="square" rtlCol="0">
            <a:spAutoFit/>
          </a:bodyPr>
          <a:lstStyle/>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Model training in </a:t>
            </a:r>
            <a:r>
              <a:rPr lang="en-US" sz="2000" dirty="0">
                <a:solidFill>
                  <a:srgbClr val="001D35"/>
                </a:solidFill>
                <a:latin typeface="Bahnschrift Condensed" panose="020B0502040204020203" pitchFamily="34" charset="0"/>
              </a:rPr>
              <a:t>machine</a:t>
            </a:r>
            <a:r>
              <a:rPr lang="en-US" sz="2000" b="0" i="0" dirty="0">
                <a:solidFill>
                  <a:srgbClr val="001D35"/>
                </a:solidFill>
                <a:effectLst/>
                <a:latin typeface="Bahnschrift Condensed" panose="020B0502040204020203" pitchFamily="34" charset="0"/>
              </a:rPr>
              <a:t> learning is the process of building a mathematical representation of the relationship between data and a target label. </a:t>
            </a:r>
          </a:p>
          <a:p>
            <a:pPr marL="285750" indent="-285750">
              <a:buFont typeface="Wingdings" panose="05000000000000000000" pitchFamily="2" charset="2"/>
              <a:buChar char="§"/>
            </a:pPr>
            <a:r>
              <a:rPr lang="en-US" sz="2000" b="0" i="0" dirty="0">
                <a:solidFill>
                  <a:srgbClr val="001D35"/>
                </a:solidFill>
                <a:effectLst/>
                <a:latin typeface="Bahnschrift Condensed" panose="020B0502040204020203" pitchFamily="34" charset="0"/>
              </a:rPr>
              <a:t>The goal is to create a model that can accurately predict outcomes</a:t>
            </a:r>
            <a:r>
              <a:rPr lang="en-US" sz="2000" dirty="0">
                <a:solidFill>
                  <a:srgbClr val="001D35"/>
                </a:solidFill>
                <a:latin typeface="Bahnschrift Condensed" panose="020B0502040204020203" pitchFamily="34" charset="0"/>
              </a:rPr>
              <a:t> and </a:t>
            </a:r>
            <a:r>
              <a:rPr lang="en-US" sz="2000" b="0" i="0" dirty="0">
                <a:solidFill>
                  <a:srgbClr val="001D35"/>
                </a:solidFill>
                <a:effectLst/>
                <a:latin typeface="Bahnschrift Condensed" panose="020B0502040204020203" pitchFamily="34" charset="0"/>
              </a:rPr>
              <a:t>classify new data.</a:t>
            </a:r>
          </a:p>
          <a:p>
            <a:pPr marL="285750" indent="-285750">
              <a:buFont typeface="Wingdings" panose="05000000000000000000" pitchFamily="2" charset="2"/>
              <a:buChar char="§"/>
            </a:pPr>
            <a:r>
              <a:rPr lang="en-US" sz="2000" dirty="0">
                <a:solidFill>
                  <a:srgbClr val="001D35"/>
                </a:solidFill>
                <a:latin typeface="Bahnschrift Condensed" panose="020B0502040204020203" pitchFamily="34" charset="0"/>
              </a:rPr>
              <a:t>The models used for training are:</a:t>
            </a:r>
          </a:p>
          <a:p>
            <a:r>
              <a:rPr lang="en-IN" sz="2000" dirty="0">
                <a:latin typeface="Bahnschrift Condensed" panose="020B0502040204020203" pitchFamily="34" charset="0"/>
              </a:rPr>
              <a:t>	1. Linear Regression</a:t>
            </a:r>
          </a:p>
          <a:p>
            <a:r>
              <a:rPr lang="en-IN" sz="2000" dirty="0">
                <a:latin typeface="Bahnschrift Condensed" panose="020B0502040204020203" pitchFamily="34" charset="0"/>
              </a:rPr>
              <a:t>	2. Lasso Regression</a:t>
            </a:r>
          </a:p>
          <a:p>
            <a:r>
              <a:rPr lang="en-IN" sz="2000" dirty="0">
                <a:latin typeface="Bahnschrift Condensed" panose="020B0502040204020203" pitchFamily="34" charset="0"/>
              </a:rPr>
              <a:t>	3. Ridge Regression</a:t>
            </a:r>
          </a:p>
          <a:p>
            <a:r>
              <a:rPr lang="en-IN" sz="2000" dirty="0">
                <a:latin typeface="Bahnschrift Condensed" panose="020B0502040204020203" pitchFamily="34" charset="0"/>
              </a:rPr>
              <a:t>	4. Logistic Regression</a:t>
            </a:r>
          </a:p>
          <a:p>
            <a:pPr marL="342900" indent="-342900">
              <a:buFont typeface="Wingdings" panose="05000000000000000000" pitchFamily="2" charset="2"/>
              <a:buChar char="§"/>
            </a:pPr>
            <a:r>
              <a:rPr lang="en-US" sz="2000" dirty="0">
                <a:latin typeface="Bahnschrift Condensed" panose="020B0502040204020203" pitchFamily="34" charset="0"/>
              </a:rPr>
              <a:t>Linear, Lasso, and Ridge Regression were included for evaluation but were found unsuitable for classification tasks.</a:t>
            </a:r>
          </a:p>
          <a:p>
            <a:pPr marL="342900" indent="-342900">
              <a:buFont typeface="Wingdings" panose="05000000000000000000" pitchFamily="2" charset="2"/>
              <a:buChar char="§"/>
            </a:pPr>
            <a:r>
              <a:rPr lang="en-US" sz="2000" dirty="0">
                <a:latin typeface="Bahnschrift Condensed" panose="020B0502040204020203" pitchFamily="34" charset="0"/>
              </a:rPr>
              <a:t>Logistic Regression have achieved high accuracy</a:t>
            </a:r>
            <a:endParaRPr lang="en-IN" sz="2000" dirty="0">
              <a:latin typeface="Bahnschrift Condensed" panose="020B0502040204020203" pitchFamily="34" charset="0"/>
            </a:endParaRPr>
          </a:p>
        </p:txBody>
      </p:sp>
      <p:pic>
        <p:nvPicPr>
          <p:cNvPr id="6" name="Picture 5">
            <a:extLst>
              <a:ext uri="{FF2B5EF4-FFF2-40B4-BE49-F238E27FC236}">
                <a16:creationId xmlns:a16="http://schemas.microsoft.com/office/drawing/2014/main" id="{6F153A78-CD74-43C7-F1F5-16FAC678D02A}"/>
              </a:ext>
            </a:extLst>
          </p:cNvPr>
          <p:cNvPicPr>
            <a:picLocks noChangeAspect="1"/>
          </p:cNvPicPr>
          <p:nvPr/>
        </p:nvPicPr>
        <p:blipFill>
          <a:blip r:embed="rId2"/>
          <a:stretch>
            <a:fillRect/>
          </a:stretch>
        </p:blipFill>
        <p:spPr>
          <a:xfrm>
            <a:off x="9499224" y="0"/>
            <a:ext cx="2605363" cy="1465516"/>
          </a:xfrm>
          <a:prstGeom prst="rect">
            <a:avLst/>
          </a:prstGeom>
        </p:spPr>
      </p:pic>
    </p:spTree>
    <p:extLst>
      <p:ext uri="{BB962C8B-B14F-4D97-AF65-F5344CB8AC3E}">
        <p14:creationId xmlns:p14="http://schemas.microsoft.com/office/powerpoint/2010/main" val="9919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4AE2-638F-0EDB-120B-A2D74DC6EDC5}"/>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LINEAR REGRESSION</a:t>
            </a:r>
          </a:p>
        </p:txBody>
      </p:sp>
      <p:pic>
        <p:nvPicPr>
          <p:cNvPr id="4" name="Picture 3">
            <a:extLst>
              <a:ext uri="{FF2B5EF4-FFF2-40B4-BE49-F238E27FC236}">
                <a16:creationId xmlns:a16="http://schemas.microsoft.com/office/drawing/2014/main" id="{DAAD5443-10FA-2C34-203B-9B23E00907D2}"/>
              </a:ext>
            </a:extLst>
          </p:cNvPr>
          <p:cNvPicPr>
            <a:picLocks noChangeAspect="1"/>
          </p:cNvPicPr>
          <p:nvPr/>
        </p:nvPicPr>
        <p:blipFill>
          <a:blip r:embed="rId2"/>
          <a:stretch>
            <a:fillRect/>
          </a:stretch>
        </p:blipFill>
        <p:spPr>
          <a:xfrm>
            <a:off x="9470943" y="0"/>
            <a:ext cx="2605363" cy="1465516"/>
          </a:xfrm>
          <a:prstGeom prst="rect">
            <a:avLst/>
          </a:prstGeom>
        </p:spPr>
      </p:pic>
      <p:pic>
        <p:nvPicPr>
          <p:cNvPr id="5" name="Picture 2" descr="Lightbox">
            <a:extLst>
              <a:ext uri="{FF2B5EF4-FFF2-40B4-BE49-F238E27FC236}">
                <a16:creationId xmlns:a16="http://schemas.microsoft.com/office/drawing/2014/main" id="{4C5FAACF-C836-6337-100F-632087CCA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57" y="2533888"/>
            <a:ext cx="4642780" cy="3600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BE2209-DFF5-0B43-B8FB-C537FA803DBB}"/>
              </a:ext>
            </a:extLst>
          </p:cNvPr>
          <p:cNvSpPr txBox="1"/>
          <p:nvPr/>
        </p:nvSpPr>
        <p:spPr>
          <a:xfrm>
            <a:off x="395926" y="1465516"/>
            <a:ext cx="9841583" cy="646331"/>
          </a:xfrm>
          <a:prstGeom prst="rect">
            <a:avLst/>
          </a:prstGeom>
          <a:noFill/>
        </p:spPr>
        <p:txBody>
          <a:bodyPr wrap="square" rtlCol="0">
            <a:spAutoFit/>
          </a:bodyPr>
          <a:lstStyle/>
          <a:p>
            <a:r>
              <a:rPr lang="en-US" dirty="0">
                <a:latin typeface="Bahnschrift Condensed" panose="020B0502040204020203" pitchFamily="34" charset="0"/>
              </a:rPr>
              <a:t>Statistical method used to model the relationship between a dependent variable and one or more independent variables by fitting a linear equation to observed data.</a:t>
            </a:r>
            <a:endParaRPr lang="en-IN" dirty="0">
              <a:latin typeface="Bahnschrift Condensed" panose="020B0502040204020203" pitchFamily="34" charset="0"/>
            </a:endParaRPr>
          </a:p>
        </p:txBody>
      </p:sp>
      <p:sp>
        <p:nvSpPr>
          <p:cNvPr id="7" name="TextBox 6">
            <a:extLst>
              <a:ext uri="{FF2B5EF4-FFF2-40B4-BE49-F238E27FC236}">
                <a16:creationId xmlns:a16="http://schemas.microsoft.com/office/drawing/2014/main" id="{EF517BD6-EA38-6485-44BF-2F58D1733D44}"/>
              </a:ext>
            </a:extLst>
          </p:cNvPr>
          <p:cNvSpPr txBox="1"/>
          <p:nvPr/>
        </p:nvSpPr>
        <p:spPr>
          <a:xfrm>
            <a:off x="6447934" y="2533888"/>
            <a:ext cx="5197312" cy="3693319"/>
          </a:xfrm>
          <a:prstGeom prst="rect">
            <a:avLst/>
          </a:prstGeom>
          <a:noFill/>
        </p:spPr>
        <p:txBody>
          <a:bodyPr wrap="square" rtlCol="0">
            <a:spAutoFit/>
          </a:bodyPr>
          <a:lstStyle/>
          <a:p>
            <a:pPr lvl="1"/>
            <a:r>
              <a:rPr lang="en-US" b="1" dirty="0">
                <a:latin typeface="Bahnschrift Condensed" panose="020B0502040204020203" pitchFamily="34" charset="0"/>
              </a:rPr>
              <a:t>Key Components:</a:t>
            </a:r>
          </a:p>
          <a:p>
            <a:pPr marL="742950" lvl="1" indent="-285750">
              <a:buFont typeface="Wingdings" panose="05000000000000000000" pitchFamily="2" charset="2"/>
              <a:buChar char="§"/>
            </a:pPr>
            <a:r>
              <a:rPr lang="en-US" dirty="0">
                <a:latin typeface="Bahnschrift Condensed" panose="020B0502040204020203" pitchFamily="34" charset="0"/>
              </a:rPr>
              <a:t>Dependent Variable (Y): The outcome we want to predict.</a:t>
            </a:r>
          </a:p>
          <a:p>
            <a:pPr marL="742950" lvl="1" indent="-285750">
              <a:buFont typeface="Wingdings" panose="05000000000000000000" pitchFamily="2" charset="2"/>
              <a:buChar char="§"/>
            </a:pPr>
            <a:r>
              <a:rPr lang="en-US" dirty="0">
                <a:latin typeface="Bahnschrift Condensed" panose="020B0502040204020203" pitchFamily="34" charset="0"/>
              </a:rPr>
              <a:t>Independent Variable(s) (X): The predictor(s) used to make predictions.</a:t>
            </a:r>
          </a:p>
          <a:p>
            <a:pPr marL="742950" lvl="1" indent="-285750">
              <a:buFont typeface="Wingdings" panose="05000000000000000000" pitchFamily="2" charset="2"/>
              <a:buChar char="§"/>
            </a:pPr>
            <a:r>
              <a:rPr lang="en-US" dirty="0">
                <a:latin typeface="Bahnschrift Condensed" panose="020B0502040204020203" pitchFamily="34" charset="0"/>
              </a:rPr>
              <a:t>Equation: [ Y = β_0 + β_1X_1 + β_2X_2 + ... + β_</a:t>
            </a:r>
            <a:r>
              <a:rPr lang="en-US" dirty="0" err="1">
                <a:latin typeface="Bahnschrift Condensed" panose="020B0502040204020203" pitchFamily="34" charset="0"/>
              </a:rPr>
              <a:t>nX_n</a:t>
            </a:r>
            <a:r>
              <a:rPr lang="en-US" dirty="0">
                <a:latin typeface="Bahnschrift Condensed" panose="020B0502040204020203" pitchFamily="34" charset="0"/>
              </a:rPr>
              <a:t> + ε ] where</a:t>
            </a:r>
          </a:p>
          <a:p>
            <a:pPr lvl="1"/>
            <a:r>
              <a:rPr lang="en-US" dirty="0">
                <a:latin typeface="Bahnschrift Condensed" panose="020B0502040204020203" pitchFamily="34" charset="0"/>
              </a:rPr>
              <a:t>	(β_0) = Intercept</a:t>
            </a:r>
          </a:p>
          <a:p>
            <a:pPr marL="283464" lvl="2"/>
            <a:r>
              <a:rPr lang="en-US" dirty="0">
                <a:latin typeface="Bahnschrift Condensed" panose="020B0502040204020203" pitchFamily="34" charset="0"/>
              </a:rPr>
              <a:t>	(β_1, β_2, ..., β_n) = Coefficients</a:t>
            </a:r>
          </a:p>
          <a:p>
            <a:pPr marL="283464" lvl="2"/>
            <a:r>
              <a:rPr lang="en-US" dirty="0">
                <a:latin typeface="Bahnschrift Condensed" panose="020B0502040204020203" pitchFamily="34" charset="0"/>
              </a:rPr>
              <a:t>	(ε) = Error term</a:t>
            </a:r>
          </a:p>
          <a:p>
            <a:pPr algn="l"/>
            <a:r>
              <a:rPr lang="en-US" b="1" dirty="0">
                <a:latin typeface="Bahnschrift Condensed" panose="020B0502040204020203" pitchFamily="34" charset="0"/>
              </a:rPr>
              <a:t>           </a:t>
            </a:r>
            <a:r>
              <a:rPr lang="en-US" b="1" i="0" dirty="0">
                <a:effectLst/>
                <a:latin typeface="Bahnschrift Condensed" panose="020B0502040204020203" pitchFamily="34" charset="0"/>
              </a:rPr>
              <a:t>Assumptions:</a:t>
            </a:r>
            <a:endParaRPr lang="en-US" dirty="0">
              <a:latin typeface="Bahnschrift Condensed" panose="020B0502040204020203" pitchFamily="34" charset="0"/>
            </a:endParaRPr>
          </a:p>
          <a:p>
            <a:pPr algn="l"/>
            <a:r>
              <a:rPr lang="en-US" dirty="0">
                <a:latin typeface="Bahnschrift Condensed" panose="020B0502040204020203" pitchFamily="34" charset="0"/>
              </a:rPr>
              <a:t>           1.</a:t>
            </a:r>
            <a:r>
              <a:rPr lang="en-US" b="0" i="0" dirty="0">
                <a:effectLst/>
                <a:latin typeface="Bahnschrift Condensed" panose="020B0502040204020203" pitchFamily="34" charset="0"/>
              </a:rPr>
              <a:t>Linearity: The relationship between X and Y is linear.</a:t>
            </a:r>
          </a:p>
          <a:p>
            <a:pPr marL="0" lvl="1" indent="0">
              <a:buNone/>
            </a:pPr>
            <a:r>
              <a:rPr lang="en-US" dirty="0">
                <a:latin typeface="Bahnschrift Condensed" panose="020B0502040204020203" pitchFamily="34" charset="0"/>
              </a:rPr>
              <a:t>           2. </a:t>
            </a:r>
            <a:r>
              <a:rPr lang="en-US" b="0" i="0" dirty="0">
                <a:effectLst/>
                <a:latin typeface="Bahnschrift Condensed" panose="020B0502040204020203" pitchFamily="34" charset="0"/>
              </a:rPr>
              <a:t>Independence: Observations are independent.</a:t>
            </a:r>
          </a:p>
          <a:p>
            <a:endParaRPr lang="en-IN" dirty="0"/>
          </a:p>
        </p:txBody>
      </p:sp>
    </p:spTree>
    <p:extLst>
      <p:ext uri="{BB962C8B-B14F-4D97-AF65-F5344CB8AC3E}">
        <p14:creationId xmlns:p14="http://schemas.microsoft.com/office/powerpoint/2010/main" val="795207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B934-3119-4D14-2FAF-B748C86408A6}"/>
              </a:ext>
            </a:extLst>
          </p:cNvPr>
          <p:cNvSpPr>
            <a:spLocks noGrp="1"/>
          </p:cNvSpPr>
          <p:nvPr>
            <p:ph type="title"/>
          </p:nvPr>
        </p:nvSpPr>
        <p:spPr>
          <a:xfrm>
            <a:off x="674493" y="214296"/>
            <a:ext cx="10515600" cy="1325563"/>
          </a:xfrm>
        </p:spPr>
        <p:txBody>
          <a:bodyPr/>
          <a:lstStyle/>
          <a:p>
            <a:pPr algn="ctr"/>
            <a:r>
              <a:rPr lang="en-IN" b="1" dirty="0">
                <a:solidFill>
                  <a:srgbClr val="0066B3"/>
                </a:solidFill>
                <a:latin typeface="Bahnschrift Condensed" panose="020B0502040204020203" pitchFamily="34" charset="0"/>
              </a:rPr>
              <a:t>LASSO REGRESSION</a:t>
            </a:r>
          </a:p>
        </p:txBody>
      </p:sp>
      <p:pic>
        <p:nvPicPr>
          <p:cNvPr id="4" name="Picture 3">
            <a:extLst>
              <a:ext uri="{FF2B5EF4-FFF2-40B4-BE49-F238E27FC236}">
                <a16:creationId xmlns:a16="http://schemas.microsoft.com/office/drawing/2014/main" id="{992632E8-EE3F-9460-1F16-968E72D0F3A3}"/>
              </a:ext>
            </a:extLst>
          </p:cNvPr>
          <p:cNvPicPr>
            <a:picLocks noChangeAspect="1"/>
          </p:cNvPicPr>
          <p:nvPr/>
        </p:nvPicPr>
        <p:blipFill>
          <a:blip r:embed="rId2"/>
          <a:srcRect l="-482" t="16541" r="482" b="9009"/>
          <a:stretch/>
        </p:blipFill>
        <p:spPr>
          <a:xfrm>
            <a:off x="355908" y="1796065"/>
            <a:ext cx="5576386" cy="3704216"/>
          </a:xfrm>
          <a:prstGeom prst="rect">
            <a:avLst/>
          </a:prstGeom>
        </p:spPr>
      </p:pic>
      <p:sp>
        <p:nvSpPr>
          <p:cNvPr id="5" name="TextBox 4">
            <a:extLst>
              <a:ext uri="{FF2B5EF4-FFF2-40B4-BE49-F238E27FC236}">
                <a16:creationId xmlns:a16="http://schemas.microsoft.com/office/drawing/2014/main" id="{9DF95B6E-31E6-E8CB-1B5B-A96ED89A8F2A}"/>
              </a:ext>
            </a:extLst>
          </p:cNvPr>
          <p:cNvSpPr txBox="1"/>
          <p:nvPr/>
        </p:nvSpPr>
        <p:spPr>
          <a:xfrm>
            <a:off x="6259708" y="1796065"/>
            <a:ext cx="5627802" cy="5078313"/>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Lasso (Least Absolute Shrinkage and Selection Operator) regression is a type of linear regression </a:t>
            </a:r>
          </a:p>
          <a:p>
            <a:pPr marL="285750" indent="-285750">
              <a:buFont typeface="Wingdings" panose="05000000000000000000" pitchFamily="2" charset="2"/>
              <a:buChar char="§"/>
            </a:pPr>
            <a:r>
              <a:rPr lang="en-US" dirty="0">
                <a:latin typeface="Bahnschrift Condensed" panose="020B0502040204020203" pitchFamily="34" charset="0"/>
              </a:rPr>
              <a:t>Includes a regularization term to prevent overfitting and enhance model interpretability by shrinking some coefficients to </a:t>
            </a:r>
            <a:r>
              <a:rPr lang="en-US" dirty="0" err="1">
                <a:latin typeface="Bahnschrift Condensed" panose="020B0502040204020203" pitchFamily="34" charset="0"/>
              </a:rPr>
              <a:t>zero.composed</a:t>
            </a:r>
            <a:r>
              <a:rPr lang="en-US" dirty="0">
                <a:latin typeface="Bahnschrift Condensed" panose="020B0502040204020203" pitchFamily="34" charset="0"/>
              </a:rPr>
              <a:t>:</a:t>
            </a:r>
          </a:p>
          <a:p>
            <a:r>
              <a:rPr lang="en-IN" b="1" dirty="0">
                <a:latin typeface="Bahnschrift Condensed" panose="020B0502040204020203" pitchFamily="34" charset="0"/>
              </a:rPr>
              <a:t>Key Components:</a:t>
            </a:r>
          </a:p>
          <a:p>
            <a:pPr marL="285750" indent="-285750">
              <a:buFont typeface="Wingdings" panose="05000000000000000000" pitchFamily="2" charset="2"/>
              <a:buChar char="§"/>
            </a:pPr>
            <a:r>
              <a:rPr lang="en-IN" dirty="0">
                <a:latin typeface="Bahnschrift Condensed" panose="020B0502040204020203" pitchFamily="34" charset="0"/>
              </a:rPr>
              <a:t>Dependent Variable (Y): The target outcome.</a:t>
            </a:r>
          </a:p>
          <a:p>
            <a:pPr marL="285750" indent="-285750">
              <a:buFont typeface="Wingdings" panose="05000000000000000000" pitchFamily="2" charset="2"/>
              <a:buChar char="§"/>
            </a:pPr>
            <a:r>
              <a:rPr lang="en-IN" dirty="0">
                <a:latin typeface="Bahnschrift Condensed" panose="020B0502040204020203" pitchFamily="34" charset="0"/>
              </a:rPr>
              <a:t>Independent Variable(s) (X): Predictors used to estimate Y.</a:t>
            </a:r>
          </a:p>
          <a:p>
            <a:pPr marL="285750" indent="-285750">
              <a:buFont typeface="Wingdings" panose="05000000000000000000" pitchFamily="2" charset="2"/>
              <a:buChar char="§"/>
            </a:pPr>
            <a:r>
              <a:rPr lang="en-IN" dirty="0">
                <a:latin typeface="Bahnschrift Condensed" panose="020B0502040204020203" pitchFamily="34" charset="0"/>
              </a:rPr>
              <a:t>Equation: Y=</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err="1">
                <a:latin typeface="Bahnschrift Condensed" panose="020B0502040204020203" pitchFamily="34" charset="0"/>
              </a:rPr>
              <a:t>nXn</a:t>
            </a:r>
            <a:r>
              <a:rPr lang="en-IN" dirty="0">
                <a:latin typeface="Bahnschrift Condensed" panose="020B0502040204020203" pitchFamily="34" charset="0"/>
              </a:rPr>
              <a:t>+</a:t>
            </a:r>
            <a:r>
              <a:rPr lang="el-GR" dirty="0">
                <a:latin typeface="Bahnschrift Condensed" panose="020B0502040204020203" pitchFamily="34" charset="0"/>
              </a:rPr>
              <a:t>ϵ</a:t>
            </a:r>
          </a:p>
          <a:p>
            <a:pPr marL="285750" indent="-285750">
              <a:buFont typeface="Wingdings" panose="05000000000000000000" pitchFamily="2" charset="2"/>
              <a:buChar char="§"/>
            </a:pPr>
            <a:r>
              <a:rPr lang="en-IN" dirty="0">
                <a:latin typeface="Bahnschrift Condensed" panose="020B0502040204020203" pitchFamily="34" charset="0"/>
              </a:rPr>
              <a:t>Regularization Term: Minimize(∑(Y−Y^)2+</a:t>
            </a:r>
            <a:r>
              <a:rPr lang="el-GR" dirty="0">
                <a:latin typeface="Bahnschrift Condensed" panose="020B0502040204020203" pitchFamily="34" charset="0"/>
              </a:rPr>
              <a:t>λ∑∣β</a:t>
            </a:r>
            <a:r>
              <a:rPr lang="en-IN" dirty="0">
                <a:latin typeface="Bahnschrift Condensed" panose="020B0502040204020203" pitchFamily="34" charset="0"/>
              </a:rPr>
              <a:t>j∣)</a:t>
            </a:r>
          </a:p>
          <a:p>
            <a:pPr marL="800100" lvl="1" indent="-342900">
              <a:buFont typeface="Wingdings" panose="05000000000000000000" pitchFamily="2" charset="2"/>
              <a:buChar char="§"/>
            </a:pPr>
            <a:r>
              <a:rPr lang="el-GR" dirty="0">
                <a:latin typeface="Bahnschrift Condensed" panose="020B0502040204020203" pitchFamily="34" charset="0"/>
              </a:rPr>
              <a:t>λ: </a:t>
            </a:r>
            <a:r>
              <a:rPr lang="en-IN" dirty="0">
                <a:latin typeface="Bahnschrift Condensed" panose="020B0502040204020203" pitchFamily="34" charset="0"/>
              </a:rPr>
              <a:t>Controls the degree of regularization; larger </a:t>
            </a:r>
            <a:r>
              <a:rPr lang="el-GR" dirty="0">
                <a:latin typeface="Bahnschrift Condensed" panose="020B0502040204020203" pitchFamily="34" charset="0"/>
              </a:rPr>
              <a:t>λ</a:t>
            </a:r>
            <a:r>
              <a:rPr lang="en-US" dirty="0">
                <a:latin typeface="Bahnschrift Condensed" panose="020B0502040204020203" pitchFamily="34" charset="0"/>
              </a:rPr>
              <a:t> </a:t>
            </a:r>
            <a:r>
              <a:rPr lang="en-IN" dirty="0">
                <a:latin typeface="Bahnschrift Condensed" panose="020B0502040204020203" pitchFamily="34" charset="0"/>
              </a:rPr>
              <a:t>shrinks more coefficients to zero.</a:t>
            </a:r>
          </a:p>
          <a:p>
            <a:pPr marL="800100" lvl="1" indent="-342900">
              <a:buFont typeface="Wingdings" panose="05000000000000000000" pitchFamily="2" charset="2"/>
              <a:buChar char="§"/>
            </a:pPr>
            <a:r>
              <a:rPr lang="en-US" dirty="0">
                <a:latin typeface="Bahnschrift Condensed" panose="020B0502040204020203" pitchFamily="34" charset="0"/>
              </a:rPr>
              <a:t>(λ) = Regularization parameter (controls the strength of the penalty).</a:t>
            </a:r>
          </a:p>
          <a:p>
            <a:pPr marL="800100" lvl="1" indent="-342900">
              <a:buFont typeface="Wingdings" panose="05000000000000000000" pitchFamily="2" charset="2"/>
              <a:buChar char="§"/>
            </a:pPr>
            <a:r>
              <a:rPr lang="en-US" dirty="0">
                <a:latin typeface="Bahnschrift Condensed" panose="020B0502040204020203" pitchFamily="34" charset="0"/>
              </a:rPr>
              <a:t>(β_j) = Coefficients of the independent variables.</a:t>
            </a:r>
          </a:p>
          <a:p>
            <a:pPr marL="800100" lvl="1" indent="-342900">
              <a:buFont typeface="Wingdings" panose="05000000000000000000" pitchFamily="2" charset="2"/>
              <a:buChar char="§"/>
            </a:pPr>
            <a:r>
              <a:rPr lang="el-GR" dirty="0">
                <a:latin typeface="Bahnschrift Condensed" panose="020B0502040204020203" pitchFamily="34" charset="0"/>
              </a:rPr>
              <a:t>∑∣β</a:t>
            </a:r>
            <a:r>
              <a:rPr lang="en-IN" dirty="0">
                <a:latin typeface="Bahnschrift Condensed" panose="020B0502040204020203" pitchFamily="34" charset="0"/>
              </a:rPr>
              <a:t>j| is penalty</a:t>
            </a:r>
          </a:p>
          <a:p>
            <a:pPr marL="800100" lvl="1" indent="-342900">
              <a:buFont typeface="Wingdings" panose="05000000000000000000" pitchFamily="2" charset="2"/>
              <a:buChar char="§"/>
            </a:pPr>
            <a:endParaRPr lang="en-IN" dirty="0">
              <a:latin typeface="Bahnschrift Condensed" panose="020B0502040204020203" pitchFamily="34" charset="0"/>
            </a:endParaRPr>
          </a:p>
          <a:p>
            <a:endParaRPr lang="en-IN" dirty="0"/>
          </a:p>
        </p:txBody>
      </p:sp>
      <p:pic>
        <p:nvPicPr>
          <p:cNvPr id="6" name="Picture 5">
            <a:extLst>
              <a:ext uri="{FF2B5EF4-FFF2-40B4-BE49-F238E27FC236}">
                <a16:creationId xmlns:a16="http://schemas.microsoft.com/office/drawing/2014/main" id="{5F9074DE-06A3-D3B5-E80B-11D9D1433FC5}"/>
              </a:ext>
            </a:extLst>
          </p:cNvPr>
          <p:cNvPicPr>
            <a:picLocks noChangeAspect="1"/>
          </p:cNvPicPr>
          <p:nvPr/>
        </p:nvPicPr>
        <p:blipFill>
          <a:blip r:embed="rId3"/>
          <a:stretch>
            <a:fillRect/>
          </a:stretch>
        </p:blipFill>
        <p:spPr>
          <a:xfrm>
            <a:off x="9442662" y="0"/>
            <a:ext cx="2605363" cy="1465516"/>
          </a:xfrm>
          <a:prstGeom prst="rect">
            <a:avLst/>
          </a:prstGeom>
        </p:spPr>
      </p:pic>
    </p:spTree>
    <p:extLst>
      <p:ext uri="{BB962C8B-B14F-4D97-AF65-F5344CB8AC3E}">
        <p14:creationId xmlns:p14="http://schemas.microsoft.com/office/powerpoint/2010/main" val="557786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6554-269A-6E3B-D2CF-5A19DB9CC1D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RIDGE REGRESSION</a:t>
            </a:r>
          </a:p>
        </p:txBody>
      </p:sp>
      <p:pic>
        <p:nvPicPr>
          <p:cNvPr id="3" name="Picture 2">
            <a:extLst>
              <a:ext uri="{FF2B5EF4-FFF2-40B4-BE49-F238E27FC236}">
                <a16:creationId xmlns:a16="http://schemas.microsoft.com/office/drawing/2014/main" id="{C7829646-529E-815A-5255-6CEBC70EFDEB}"/>
              </a:ext>
            </a:extLst>
          </p:cNvPr>
          <p:cNvPicPr>
            <a:picLocks noChangeAspect="1" noChangeArrowheads="1"/>
          </p:cNvPicPr>
          <p:nvPr/>
        </p:nvPicPr>
        <p:blipFill rotWithShape="1">
          <a:blip r:embed="rId2"/>
          <a:srcRect t="4511"/>
          <a:stretch/>
        </p:blipFill>
        <p:spPr bwMode="auto">
          <a:xfrm>
            <a:off x="981496" y="2718209"/>
            <a:ext cx="4122827" cy="31709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715897-9604-D762-1B93-77FF839A0106}"/>
              </a:ext>
            </a:extLst>
          </p:cNvPr>
          <p:cNvSpPr txBox="1"/>
          <p:nvPr/>
        </p:nvSpPr>
        <p:spPr>
          <a:xfrm>
            <a:off x="5620733" y="2055813"/>
            <a:ext cx="6094428" cy="3970318"/>
          </a:xfrm>
          <a:prstGeom prst="rect">
            <a:avLst/>
          </a:prstGeom>
          <a:noFill/>
        </p:spPr>
        <p:txBody>
          <a:bodyPr wrap="square">
            <a:spAutoFit/>
          </a:bodyPr>
          <a:lstStyle/>
          <a:p>
            <a:pPr lvl="1">
              <a:buFont typeface="Wingdings" panose="05000000000000000000" pitchFamily="2" charset="2"/>
              <a:buChar char="v"/>
            </a:pPr>
            <a:r>
              <a:rPr lang="en-US" dirty="0">
                <a:latin typeface="Bahnschrift Condensed" panose="020B0502040204020203" pitchFamily="34" charset="0"/>
              </a:rPr>
              <a:t>Ridge Regression minimizes the following expression: 	Minimize (SSE+𝜆⋅Penalty)</a:t>
            </a:r>
          </a:p>
          <a:p>
            <a:pPr lvl="1">
              <a:buFont typeface="Wingdings" panose="05000000000000000000" pitchFamily="2" charset="2"/>
              <a:buChar char="v"/>
            </a:pPr>
            <a:r>
              <a:rPr lang="en-US" dirty="0">
                <a:latin typeface="Bahnschrift Condensed" panose="020B0502040204020203" pitchFamily="34" charset="0"/>
              </a:rPr>
              <a:t>Sum of Squared Errors (SSE):</a:t>
            </a:r>
          </a:p>
          <a:p>
            <a:pPr marL="0" lvl="1" indent="0">
              <a:buNone/>
            </a:pPr>
            <a:r>
              <a:rPr lang="en-US" dirty="0">
                <a:latin typeface="Bahnschrift Condensed" panose="020B0502040204020203" pitchFamily="34" charset="0"/>
              </a:rPr>
              <a:t>     Measures the difference between actual (Y) and 		predicted (Y^ ) values:     SSE=∑(𝑌−𝑌^)2</a:t>
            </a:r>
          </a:p>
          <a:p>
            <a:pPr lvl="1">
              <a:buFont typeface="Wingdings" panose="05000000000000000000" pitchFamily="2" charset="2"/>
              <a:buChar char="v"/>
            </a:pPr>
            <a:r>
              <a:rPr lang="en-US" dirty="0">
                <a:latin typeface="Bahnschrift Condensed" panose="020B0502040204020203" pitchFamily="34" charset="0"/>
              </a:rPr>
              <a:t>Penalty: Adds the sum of squared coefficients:</a:t>
            </a:r>
          </a:p>
          <a:p>
            <a:pPr marL="850392" lvl="4" indent="0">
              <a:buNone/>
            </a:pPr>
            <a:r>
              <a:rPr lang="en-US" dirty="0">
                <a:latin typeface="Bahnschrift Condensed" panose="020B0502040204020203" pitchFamily="34" charset="0"/>
              </a:rPr>
              <a:t>       Penalty=∑𝛽𝑗2</a:t>
            </a:r>
          </a:p>
          <a:p>
            <a:pPr lvl="1">
              <a:buFont typeface="Wingdings" panose="05000000000000000000" pitchFamily="2" charset="2"/>
              <a:buChar char="v"/>
            </a:pPr>
            <a:r>
              <a:rPr lang="en-US" dirty="0">
                <a:latin typeface="Bahnschrift Condensed" panose="020B0502040204020203" pitchFamily="34" charset="0"/>
              </a:rPr>
              <a:t>Final Equation:   Minimize (∑(𝑌−𝑌^)2+𝜆⋅∑𝛽𝑗2) </a:t>
            </a:r>
          </a:p>
          <a:p>
            <a:pPr lvl="1">
              <a:buFont typeface="Wingdings" panose="05000000000000000000" pitchFamily="2" charset="2"/>
              <a:buChar char="v"/>
            </a:pPr>
            <a:r>
              <a:rPr lang="en-US" b="1" dirty="0">
                <a:latin typeface="Bahnschrift Condensed" panose="020B0502040204020203" pitchFamily="34" charset="0"/>
              </a:rPr>
              <a:t>Key Components:</a:t>
            </a:r>
          </a:p>
          <a:p>
            <a:pPr marL="0" lvl="1" indent="0">
              <a:buNone/>
            </a:pPr>
            <a:r>
              <a:rPr lang="en-US" dirty="0">
                <a:latin typeface="Bahnschrift Condensed" panose="020B0502040204020203" pitchFamily="34" charset="0"/>
              </a:rPr>
              <a:t>	λ: Controls the strength of the penalty. </a:t>
            </a:r>
          </a:p>
          <a:p>
            <a:pPr marL="0" lvl="1" indent="0">
              <a:buNone/>
            </a:pPr>
            <a:r>
              <a:rPr lang="en-US" dirty="0">
                <a:latin typeface="Bahnschrift Condensed" panose="020B0502040204020203" pitchFamily="34" charset="0"/>
              </a:rPr>
              <a:t>	      A higher λ shrinks coefficients more.</a:t>
            </a:r>
          </a:p>
          <a:p>
            <a:pPr marL="0" lvl="1" indent="0">
              <a:buNone/>
            </a:pPr>
            <a:r>
              <a:rPr lang="en-US" dirty="0">
                <a:latin typeface="Bahnschrift Condensed" panose="020B0502040204020203" pitchFamily="34" charset="0"/>
              </a:rPr>
              <a:t>	βj​: Coefficients assigned to independent variables</a:t>
            </a:r>
          </a:p>
          <a:p>
            <a:pPr marL="0" lvl="1" indent="0">
              <a:buNone/>
            </a:pPr>
            <a:r>
              <a:rPr lang="en-US" dirty="0">
                <a:latin typeface="Bahnschrift Condensed" panose="020B0502040204020203" pitchFamily="34" charset="0"/>
              </a:rPr>
              <a:t>	      which are constrained to remain small but not</a:t>
            </a:r>
          </a:p>
          <a:p>
            <a:pPr marL="0" lvl="1" indent="0">
              <a:buNone/>
            </a:pPr>
            <a:r>
              <a:rPr lang="en-US" dirty="0">
                <a:latin typeface="Bahnschrift Condensed" panose="020B0502040204020203" pitchFamily="34" charset="0"/>
              </a:rPr>
              <a:t>                          exactly zero.</a:t>
            </a:r>
            <a:endParaRPr lang="en-US" b="1" dirty="0">
              <a:latin typeface="Bahnschrift Condensed" panose="020B0502040204020203" pitchFamily="34" charset="0"/>
            </a:endParaRPr>
          </a:p>
        </p:txBody>
      </p:sp>
      <p:pic>
        <p:nvPicPr>
          <p:cNvPr id="6" name="Picture 5">
            <a:extLst>
              <a:ext uri="{FF2B5EF4-FFF2-40B4-BE49-F238E27FC236}">
                <a16:creationId xmlns:a16="http://schemas.microsoft.com/office/drawing/2014/main" id="{B927702D-3290-DAED-2B0B-F5AE6AFBFC25}"/>
              </a:ext>
            </a:extLst>
          </p:cNvPr>
          <p:cNvPicPr>
            <a:picLocks noChangeAspect="1"/>
          </p:cNvPicPr>
          <p:nvPr/>
        </p:nvPicPr>
        <p:blipFill>
          <a:blip r:embed="rId3"/>
          <a:stretch>
            <a:fillRect/>
          </a:stretch>
        </p:blipFill>
        <p:spPr>
          <a:xfrm>
            <a:off x="9452089" y="0"/>
            <a:ext cx="2605363" cy="1465516"/>
          </a:xfrm>
          <a:prstGeom prst="rect">
            <a:avLst/>
          </a:prstGeom>
        </p:spPr>
      </p:pic>
    </p:spTree>
    <p:extLst>
      <p:ext uri="{BB962C8B-B14F-4D97-AF65-F5344CB8AC3E}">
        <p14:creationId xmlns:p14="http://schemas.microsoft.com/office/powerpoint/2010/main" val="2430122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694D-0BDE-144A-6A8C-B7549BC3E24B}"/>
              </a:ext>
            </a:extLst>
          </p:cNvPr>
          <p:cNvSpPr>
            <a:spLocks noGrp="1"/>
          </p:cNvSpPr>
          <p:nvPr>
            <p:ph type="title"/>
          </p:nvPr>
        </p:nvSpPr>
        <p:spPr>
          <a:xfrm>
            <a:off x="-751473" y="214079"/>
            <a:ext cx="11196484" cy="1325563"/>
          </a:xfrm>
        </p:spPr>
        <p:txBody>
          <a:bodyPr/>
          <a:lstStyle/>
          <a:p>
            <a:pPr algn="ctr"/>
            <a:r>
              <a:rPr lang="en-IN" b="1" dirty="0">
                <a:solidFill>
                  <a:srgbClr val="0066B3"/>
                </a:solidFill>
                <a:latin typeface="Bahnschrift Condensed" panose="020B0502040204020203" pitchFamily="34" charset="0"/>
              </a:rPr>
              <a:t>ROLE OF MACHINE LEARNING IN STROKE PREDICTION</a:t>
            </a:r>
          </a:p>
        </p:txBody>
      </p:sp>
      <p:sp>
        <p:nvSpPr>
          <p:cNvPr id="3" name="TextBox 2">
            <a:extLst>
              <a:ext uri="{FF2B5EF4-FFF2-40B4-BE49-F238E27FC236}">
                <a16:creationId xmlns:a16="http://schemas.microsoft.com/office/drawing/2014/main" id="{919BD310-A34E-6FF4-D4C5-EF3AA5DBA20D}"/>
              </a:ext>
            </a:extLst>
          </p:cNvPr>
          <p:cNvSpPr txBox="1"/>
          <p:nvPr/>
        </p:nvSpPr>
        <p:spPr>
          <a:xfrm>
            <a:off x="376680" y="1338564"/>
            <a:ext cx="5928852" cy="5324535"/>
          </a:xfrm>
          <a:prstGeom prst="rect">
            <a:avLst/>
          </a:prstGeom>
          <a:noFill/>
        </p:spPr>
        <p:txBody>
          <a:bodyPr wrap="square" rtlCol="0">
            <a:spAutoFit/>
          </a:bodyPr>
          <a:lstStyle/>
          <a:p>
            <a:r>
              <a:rPr lang="en-US" sz="2000" b="1" dirty="0">
                <a:latin typeface="Bahnschrift Condensed" panose="020B0502040204020203" pitchFamily="34" charset="0"/>
              </a:rPr>
              <a:t>Machine</a:t>
            </a:r>
            <a:r>
              <a:rPr lang="en-US" sz="2000" b="1" i="0" dirty="0">
                <a:effectLst/>
                <a:latin typeface="Bahnschrift Condensed" panose="020B0502040204020203" pitchFamily="34" charset="0"/>
              </a:rPr>
              <a:t> learning has the potential to improve stroke prediction and treatment in several ways:</a:t>
            </a:r>
          </a:p>
          <a:p>
            <a:pPr marL="342900" indent="-342900">
              <a:buFont typeface="Wingdings" panose="05000000000000000000" pitchFamily="2" charset="2"/>
              <a:buChar char="§"/>
            </a:pPr>
            <a:r>
              <a:rPr lang="en-US" sz="2000" b="0" i="0" dirty="0">
                <a:effectLst/>
                <a:latin typeface="Bahnschrift Condensed" panose="020B0502040204020203" pitchFamily="34" charset="0"/>
              </a:rPr>
              <a:t>Machine learning can analyze large amounts of data to identify patterns and risk factors that are difficult for humans to detect. This can help healthcare providers develop targeted prevention strategies and tailor treatments to each patient's needs</a:t>
            </a:r>
            <a:endParaRPr lang="en-US" sz="2000" dirty="0">
              <a:latin typeface="Bahnschrift Condensed" panose="020B0502040204020203" pitchFamily="34" charset="0"/>
            </a:endParaRP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analyze data from individual patients, such as medical history, lifestyle factors, and genetic information, to help develop personalized treatment plans. </a:t>
            </a:r>
          </a:p>
          <a:p>
            <a:pPr marL="342900" indent="-342900">
              <a:buFont typeface="Wingdings" panose="05000000000000000000" pitchFamily="2" charset="2"/>
              <a:buChar char="§"/>
            </a:pPr>
            <a:r>
              <a:rPr lang="en-US" sz="2000" dirty="0">
                <a:latin typeface="Bahnschrift Condensed" panose="020B0502040204020203" pitchFamily="34" charset="0"/>
              </a:rPr>
              <a:t>Machine </a:t>
            </a:r>
            <a:r>
              <a:rPr lang="en-US" sz="2000" b="0" i="0" dirty="0">
                <a:effectLst/>
                <a:latin typeface="Bahnschrift Condensed" panose="020B0502040204020203" pitchFamily="34" charset="0"/>
              </a:rPr>
              <a:t>learning can help identify patients at high risk of stroke so they can receive early intervention and appropriate treatment</a:t>
            </a:r>
            <a:r>
              <a:rPr lang="en-IN" sz="2000" b="0" i="0" dirty="0">
                <a:effectLst/>
                <a:latin typeface="Bahnschrift Condensed" panose="020B0502040204020203" pitchFamily="34" charset="0"/>
              </a:rPr>
              <a:t>.</a:t>
            </a:r>
          </a:p>
          <a:p>
            <a:pPr marL="342900" indent="-342900">
              <a:buFont typeface="Wingdings" panose="05000000000000000000" pitchFamily="2" charset="2"/>
              <a:buChar char="§"/>
            </a:pPr>
            <a:r>
              <a:rPr lang="en-US" sz="2000" b="0" i="0" dirty="0">
                <a:solidFill>
                  <a:srgbClr val="1B1B1B"/>
                </a:solidFill>
                <a:effectLst/>
                <a:latin typeface="Bahnschrift Condensed" panose="020B0502040204020203" pitchFamily="34" charset="0"/>
              </a:rPr>
              <a:t>Machine learning models have demonstrated remarkable accuracy in imaging analysis, diagnosing stroke subtypes, risk stratifications, guiding medical treatment, and predicting patient prognosis.</a:t>
            </a:r>
            <a:endParaRPr lang="en-US" sz="2000" dirty="0">
              <a:latin typeface="Bahnschrift Condensed" panose="020B0502040204020203" pitchFamily="34" charset="0"/>
            </a:endParaRPr>
          </a:p>
        </p:txBody>
      </p:sp>
      <p:pic>
        <p:nvPicPr>
          <p:cNvPr id="7" name="Picture 6">
            <a:extLst>
              <a:ext uri="{FF2B5EF4-FFF2-40B4-BE49-F238E27FC236}">
                <a16:creationId xmlns:a16="http://schemas.microsoft.com/office/drawing/2014/main" id="{B53696B9-6A9D-4DD5-8243-4F276DB3E9DD}"/>
              </a:ext>
            </a:extLst>
          </p:cNvPr>
          <p:cNvPicPr>
            <a:picLocks noChangeAspect="1"/>
          </p:cNvPicPr>
          <p:nvPr/>
        </p:nvPicPr>
        <p:blipFill>
          <a:blip r:embed="rId3"/>
          <a:stretch>
            <a:fillRect/>
          </a:stretch>
        </p:blipFill>
        <p:spPr>
          <a:xfrm>
            <a:off x="7060801" y="1539642"/>
            <a:ext cx="3828517" cy="4922379"/>
          </a:xfrm>
          <a:prstGeom prst="rect">
            <a:avLst/>
          </a:prstGeom>
        </p:spPr>
      </p:pic>
      <p:pic>
        <p:nvPicPr>
          <p:cNvPr id="4" name="Picture 3">
            <a:extLst>
              <a:ext uri="{FF2B5EF4-FFF2-40B4-BE49-F238E27FC236}">
                <a16:creationId xmlns:a16="http://schemas.microsoft.com/office/drawing/2014/main" id="{239D22EB-8117-1FD6-3090-CBEF75548C4B}"/>
              </a:ext>
            </a:extLst>
          </p:cNvPr>
          <p:cNvPicPr>
            <a:picLocks noChangeAspect="1"/>
          </p:cNvPicPr>
          <p:nvPr/>
        </p:nvPicPr>
        <p:blipFill>
          <a:blip r:embed="rId4"/>
          <a:stretch>
            <a:fillRect/>
          </a:stretch>
        </p:blipFill>
        <p:spPr>
          <a:xfrm>
            <a:off x="9586637" y="74126"/>
            <a:ext cx="2605363" cy="1465516"/>
          </a:xfrm>
          <a:prstGeom prst="rect">
            <a:avLst/>
          </a:prstGeom>
        </p:spPr>
      </p:pic>
    </p:spTree>
    <p:extLst>
      <p:ext uri="{BB962C8B-B14F-4D97-AF65-F5344CB8AC3E}">
        <p14:creationId xmlns:p14="http://schemas.microsoft.com/office/powerpoint/2010/main" val="3448854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90002-509B-2F0D-9B66-3E221EAC325A}"/>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LOGISTIC REGRESSION</a:t>
            </a:r>
          </a:p>
        </p:txBody>
      </p:sp>
      <p:pic>
        <p:nvPicPr>
          <p:cNvPr id="2050" name="Picture 2" descr="sigmoid function - Geeksforgeeks">
            <a:extLst>
              <a:ext uri="{FF2B5EF4-FFF2-40B4-BE49-F238E27FC236}">
                <a16:creationId xmlns:a16="http://schemas.microsoft.com/office/drawing/2014/main" id="{CB415079-3A9B-DE9B-C243-D5379A8EC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09" y="2819609"/>
            <a:ext cx="5433460" cy="2499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55B191-1013-C9C6-C7F0-DDF50246FAF9}"/>
              </a:ext>
            </a:extLst>
          </p:cNvPr>
          <p:cNvSpPr txBox="1"/>
          <p:nvPr/>
        </p:nvSpPr>
        <p:spPr>
          <a:xfrm>
            <a:off x="6007233" y="2222645"/>
            <a:ext cx="6094428" cy="3693319"/>
          </a:xfrm>
          <a:prstGeom prst="rect">
            <a:avLst/>
          </a:prstGeom>
          <a:noFill/>
        </p:spPr>
        <p:txBody>
          <a:bodyPr wrap="square">
            <a:spAutoFit/>
          </a:bodyPr>
          <a:lstStyle/>
          <a:p>
            <a:pPr marL="285750" indent="-285750">
              <a:buFont typeface="Wingdings" panose="05000000000000000000" pitchFamily="2" charset="2"/>
              <a:buChar char="§"/>
            </a:pPr>
            <a:r>
              <a:rPr lang="en-US" dirty="0">
                <a:latin typeface="Bahnschrift Condensed" panose="020B0502040204020203" pitchFamily="34" charset="0"/>
              </a:rPr>
              <a:t>Logistic Regression is used for binary classification problems</a:t>
            </a:r>
          </a:p>
          <a:p>
            <a:pPr marL="285750" indent="-285750">
              <a:buFont typeface="Wingdings" panose="05000000000000000000" pitchFamily="2" charset="2"/>
              <a:buChar char="§"/>
            </a:pPr>
            <a:r>
              <a:rPr lang="en-US" dirty="0">
                <a:latin typeface="Bahnschrift Condensed" panose="020B0502040204020203" pitchFamily="34" charset="0"/>
              </a:rPr>
              <a:t>It maximizes the likelihood of the observed data or minimizes the negative log-likelihood:</a:t>
            </a:r>
          </a:p>
          <a:p>
            <a:pPr marL="285750" indent="-285750">
              <a:buFont typeface="Wingdings" panose="05000000000000000000" pitchFamily="2" charset="2"/>
              <a:buChar char="§"/>
            </a:pPr>
            <a:r>
              <a:rPr lang="en-IN" dirty="0">
                <a:latin typeface="Bahnschrift Condensed" panose="020B0502040204020203" pitchFamily="34" charset="0"/>
              </a:rPr>
              <a:t>For binary classification:</a:t>
            </a:r>
          </a:p>
          <a:p>
            <a:r>
              <a:rPr lang="en-IN" dirty="0">
                <a:latin typeface="Bahnschrift Condensed" panose="020B0502040204020203" pitchFamily="34" charset="0"/>
              </a:rPr>
              <a:t>        Log-Likelihood=</a:t>
            </a:r>
            <a:r>
              <a:rPr lang="en-IN" dirty="0" err="1">
                <a:latin typeface="Bahnschrift Condensed" panose="020B0502040204020203" pitchFamily="34" charset="0"/>
              </a:rPr>
              <a:t>Y⋅log</a:t>
            </a:r>
            <a:r>
              <a:rPr lang="en-IN" dirty="0">
                <a:latin typeface="Bahnschrift Condensed" panose="020B0502040204020203" pitchFamily="34" charset="0"/>
              </a:rPr>
              <a:t>⁡(Y^)+(1−Y)⋅log⁡(1−Y^)</a:t>
            </a:r>
          </a:p>
          <a:p>
            <a:r>
              <a:rPr lang="en-IN" dirty="0">
                <a:latin typeface="Bahnschrift Condensed" panose="020B0502040204020203" pitchFamily="34" charset="0"/>
              </a:rPr>
              <a:t>	Y: Actual class label (0 or 1).</a:t>
            </a:r>
          </a:p>
          <a:p>
            <a:pPr lvl="2"/>
            <a:r>
              <a:rPr lang="en-IN" dirty="0">
                <a:latin typeface="Bahnschrift Condensed" panose="020B0502040204020203" pitchFamily="34" charset="0"/>
              </a:rPr>
              <a:t>Y^: Predicted probability of the positive class</a:t>
            </a:r>
          </a:p>
          <a:p>
            <a:pPr marL="285750" indent="-285750">
              <a:buFont typeface="Wingdings" panose="05000000000000000000" pitchFamily="2" charset="2"/>
              <a:buChar char="§"/>
            </a:pPr>
            <a:r>
              <a:rPr lang="en-US" dirty="0">
                <a:latin typeface="Bahnschrift Condensed" panose="020B0502040204020203" pitchFamily="34" charset="0"/>
              </a:rPr>
              <a:t>Predicted Probability:</a:t>
            </a:r>
            <a:br>
              <a:rPr lang="en-US" dirty="0">
                <a:latin typeface="Bahnschrift Condensed" panose="020B0502040204020203" pitchFamily="34" charset="0"/>
              </a:rPr>
            </a:br>
            <a:r>
              <a:rPr lang="en-US" dirty="0">
                <a:latin typeface="Bahnschrift Condensed" panose="020B0502040204020203" pitchFamily="34" charset="0"/>
              </a:rPr>
              <a:t>The logistic function transforms a linear combination of predictors to a probability:</a:t>
            </a:r>
          </a:p>
          <a:p>
            <a:pPr marL="0" indent="0">
              <a:buNone/>
            </a:pPr>
            <a:r>
              <a:rPr lang="en-IN" dirty="0">
                <a:latin typeface="Bahnschrift Condensed" panose="020B0502040204020203" pitchFamily="34" charset="0"/>
              </a:rPr>
              <a:t>	Y^=1/1+e−(</a:t>
            </a:r>
            <a:r>
              <a:rPr lang="el-GR" dirty="0">
                <a:latin typeface="Bahnschrift Condensed" panose="020B0502040204020203" pitchFamily="34" charset="0"/>
              </a:rPr>
              <a:t>β0​+β1​</a:t>
            </a:r>
            <a:r>
              <a:rPr lang="en-IN" dirty="0">
                <a:latin typeface="Bahnschrift Condensed" panose="020B0502040204020203" pitchFamily="34" charset="0"/>
              </a:rPr>
              <a:t>X1​+</a:t>
            </a:r>
            <a:r>
              <a:rPr lang="el-GR" dirty="0">
                <a:latin typeface="Bahnschrift Condensed" panose="020B0502040204020203" pitchFamily="34" charset="0"/>
              </a:rPr>
              <a:t>β2​</a:t>
            </a:r>
            <a:r>
              <a:rPr lang="en-IN" dirty="0">
                <a:latin typeface="Bahnschrift Condensed" panose="020B0502040204020203" pitchFamily="34" charset="0"/>
              </a:rPr>
              <a:t>X2​+⋯+</a:t>
            </a:r>
            <a:r>
              <a:rPr lang="el-GR" dirty="0">
                <a:latin typeface="Bahnschrift Condensed" panose="020B0502040204020203" pitchFamily="34" charset="0"/>
              </a:rPr>
              <a:t>β</a:t>
            </a:r>
            <a:r>
              <a:rPr lang="en-IN" dirty="0">
                <a:latin typeface="Bahnschrift Condensed" panose="020B0502040204020203" pitchFamily="34" charset="0"/>
              </a:rPr>
              <a:t>n​</a:t>
            </a:r>
            <a:r>
              <a:rPr lang="en-IN" dirty="0" err="1">
                <a:latin typeface="Bahnschrift Condensed" panose="020B0502040204020203" pitchFamily="34" charset="0"/>
              </a:rPr>
              <a:t>Xn</a:t>
            </a:r>
            <a:r>
              <a:rPr lang="en-IN" dirty="0">
                <a:latin typeface="Bahnschrift Condensed" panose="020B0502040204020203" pitchFamily="34" charset="0"/>
              </a:rPr>
              <a:t>​)</a:t>
            </a:r>
            <a:endParaRPr lang="en-US" dirty="0">
              <a:latin typeface="Bahnschrift Condensed" panose="020B0502040204020203" pitchFamily="34" charset="0"/>
            </a:endParaRPr>
          </a:p>
          <a:p>
            <a:pPr marL="800100" lvl="1" indent="-342900"/>
            <a:r>
              <a:rPr lang="el-GR" dirty="0">
                <a:latin typeface="Bahnschrift Condensed" panose="020B0502040204020203" pitchFamily="34" charset="0"/>
              </a:rPr>
              <a:t>β0​: </a:t>
            </a:r>
            <a:r>
              <a:rPr lang="en-IN" dirty="0">
                <a:latin typeface="Bahnschrift Condensed" panose="020B0502040204020203" pitchFamily="34" charset="0"/>
              </a:rPr>
              <a:t>Intercept.</a:t>
            </a:r>
          </a:p>
          <a:p>
            <a:pPr marL="800100" lvl="1" indent="-342900"/>
            <a:r>
              <a:rPr lang="en-US" dirty="0">
                <a:latin typeface="Bahnschrift Condensed" panose="020B0502040204020203" pitchFamily="34" charset="0"/>
              </a:rPr>
              <a:t>βj​: Coefficients for independent variables.</a:t>
            </a:r>
            <a:endParaRPr lang="en-IN" dirty="0">
              <a:latin typeface="Bahnschrift Condensed" panose="020B0502040204020203" pitchFamily="34" charset="0"/>
            </a:endParaRPr>
          </a:p>
        </p:txBody>
      </p:sp>
      <p:pic>
        <p:nvPicPr>
          <p:cNvPr id="5" name="Picture 4">
            <a:extLst>
              <a:ext uri="{FF2B5EF4-FFF2-40B4-BE49-F238E27FC236}">
                <a16:creationId xmlns:a16="http://schemas.microsoft.com/office/drawing/2014/main" id="{2023C3C3-B92C-331C-4F5B-A3E72DDC20D8}"/>
              </a:ext>
            </a:extLst>
          </p:cNvPr>
          <p:cNvPicPr>
            <a:picLocks noChangeAspect="1"/>
          </p:cNvPicPr>
          <p:nvPr/>
        </p:nvPicPr>
        <p:blipFill>
          <a:blip r:embed="rId3"/>
          <a:stretch>
            <a:fillRect/>
          </a:stretch>
        </p:blipFill>
        <p:spPr>
          <a:xfrm>
            <a:off x="9452089" y="0"/>
            <a:ext cx="2605363" cy="1465516"/>
          </a:xfrm>
          <a:prstGeom prst="rect">
            <a:avLst/>
          </a:prstGeom>
        </p:spPr>
      </p:pic>
    </p:spTree>
    <p:extLst>
      <p:ext uri="{BB962C8B-B14F-4D97-AF65-F5344CB8AC3E}">
        <p14:creationId xmlns:p14="http://schemas.microsoft.com/office/powerpoint/2010/main" val="1236688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0C9A-91C7-6EAD-D478-1BAF2D500BDC}"/>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MODEL PERFORMANCE</a:t>
            </a:r>
          </a:p>
        </p:txBody>
      </p:sp>
      <p:sp>
        <p:nvSpPr>
          <p:cNvPr id="5" name="TextBox 4">
            <a:extLst>
              <a:ext uri="{FF2B5EF4-FFF2-40B4-BE49-F238E27FC236}">
                <a16:creationId xmlns:a16="http://schemas.microsoft.com/office/drawing/2014/main" id="{3E82ADF5-3818-37EF-A6E2-DC5BB28A909F}"/>
              </a:ext>
            </a:extLst>
          </p:cNvPr>
          <p:cNvSpPr txBox="1"/>
          <p:nvPr/>
        </p:nvSpPr>
        <p:spPr>
          <a:xfrm>
            <a:off x="552450" y="5176904"/>
            <a:ext cx="11639550" cy="923330"/>
          </a:xfrm>
          <a:prstGeom prst="rect">
            <a:avLst/>
          </a:prstGeom>
          <a:noFill/>
        </p:spPr>
        <p:txBody>
          <a:bodyPr wrap="square" rtlCol="0">
            <a:spAutoFit/>
          </a:bodyPr>
          <a:lstStyle/>
          <a:p>
            <a:r>
              <a:rPr lang="en-US" b="0" i="0" dirty="0">
                <a:solidFill>
                  <a:srgbClr val="1F1F1F"/>
                </a:solidFill>
                <a:effectLst/>
                <a:latin typeface="Bahnschrift Condensed" panose="020B0502040204020203" pitchFamily="34" charset="0"/>
              </a:rPr>
              <a:t>Logistic Regression has the highest accuracy 93.33% in comparison with other models implying that it classifies the data points correctly with the highest probability.</a:t>
            </a:r>
          </a:p>
          <a:p>
            <a:endParaRPr lang="en-IN" dirty="0"/>
          </a:p>
        </p:txBody>
      </p:sp>
      <p:pic>
        <p:nvPicPr>
          <p:cNvPr id="6" name="Picture 5">
            <a:extLst>
              <a:ext uri="{FF2B5EF4-FFF2-40B4-BE49-F238E27FC236}">
                <a16:creationId xmlns:a16="http://schemas.microsoft.com/office/drawing/2014/main" id="{F6AA5A68-A105-F61B-3A89-C8ADCBA64D08}"/>
              </a:ext>
            </a:extLst>
          </p:cNvPr>
          <p:cNvPicPr>
            <a:picLocks noChangeAspect="1"/>
          </p:cNvPicPr>
          <p:nvPr/>
        </p:nvPicPr>
        <p:blipFill>
          <a:blip r:embed="rId2"/>
          <a:stretch>
            <a:fillRect/>
          </a:stretch>
        </p:blipFill>
        <p:spPr>
          <a:xfrm>
            <a:off x="9499224" y="0"/>
            <a:ext cx="2605363" cy="1465516"/>
          </a:xfrm>
          <a:prstGeom prst="rect">
            <a:avLst/>
          </a:prstGeom>
        </p:spPr>
      </p:pic>
      <p:pic>
        <p:nvPicPr>
          <p:cNvPr id="9" name="Picture 8">
            <a:extLst>
              <a:ext uri="{FF2B5EF4-FFF2-40B4-BE49-F238E27FC236}">
                <a16:creationId xmlns:a16="http://schemas.microsoft.com/office/drawing/2014/main" id="{9289B1D8-1D5B-1DF7-F566-56CA431F3CF5}"/>
              </a:ext>
            </a:extLst>
          </p:cNvPr>
          <p:cNvPicPr>
            <a:picLocks noChangeAspect="1"/>
          </p:cNvPicPr>
          <p:nvPr/>
        </p:nvPicPr>
        <p:blipFill>
          <a:blip r:embed="rId3"/>
          <a:stretch>
            <a:fillRect/>
          </a:stretch>
        </p:blipFill>
        <p:spPr>
          <a:xfrm>
            <a:off x="773289" y="1830641"/>
            <a:ext cx="10580511" cy="2808203"/>
          </a:xfrm>
          <a:prstGeom prst="rect">
            <a:avLst/>
          </a:prstGeom>
        </p:spPr>
      </p:pic>
    </p:spTree>
    <p:extLst>
      <p:ext uri="{BB962C8B-B14F-4D97-AF65-F5344CB8AC3E}">
        <p14:creationId xmlns:p14="http://schemas.microsoft.com/office/powerpoint/2010/main" val="1221894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7F9C3-D031-0B59-5888-6D75EA5DE1C5}"/>
              </a:ext>
            </a:extLst>
          </p:cNvPr>
          <p:cNvPicPr>
            <a:picLocks noChangeAspect="1"/>
          </p:cNvPicPr>
          <p:nvPr/>
        </p:nvPicPr>
        <p:blipFill>
          <a:blip r:embed="rId2"/>
          <a:stretch>
            <a:fillRect/>
          </a:stretch>
        </p:blipFill>
        <p:spPr>
          <a:xfrm>
            <a:off x="9499224" y="0"/>
            <a:ext cx="2605363" cy="1465516"/>
          </a:xfrm>
          <a:prstGeom prst="rect">
            <a:avLst/>
          </a:prstGeom>
        </p:spPr>
      </p:pic>
      <p:pic>
        <p:nvPicPr>
          <p:cNvPr id="1026" name="Picture 2">
            <a:extLst>
              <a:ext uri="{FF2B5EF4-FFF2-40B4-BE49-F238E27FC236}">
                <a16:creationId xmlns:a16="http://schemas.microsoft.com/office/drawing/2014/main" id="{61C9048B-A886-FB43-413F-EFB447D2F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 y="1057275"/>
            <a:ext cx="11229975"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610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467D62-82A9-1263-0E13-6D115DD72696}"/>
              </a:ext>
            </a:extLst>
          </p:cNvPr>
          <p:cNvSpPr txBox="1"/>
          <p:nvPr/>
        </p:nvSpPr>
        <p:spPr>
          <a:xfrm>
            <a:off x="-311085" y="208549"/>
            <a:ext cx="10529741" cy="646331"/>
          </a:xfrm>
          <a:prstGeom prst="rect">
            <a:avLst/>
          </a:prstGeom>
          <a:noFill/>
        </p:spPr>
        <p:txBody>
          <a:bodyPr wrap="square" rtlCol="0">
            <a:spAutoFit/>
          </a:bodyPr>
          <a:lstStyle/>
          <a:p>
            <a:pPr algn="ctr"/>
            <a:r>
              <a:rPr lang="en-IN" sz="3600" b="1" dirty="0">
                <a:solidFill>
                  <a:srgbClr val="0066B3"/>
                </a:solidFill>
                <a:latin typeface="Bahnschrift Condensed" panose="020B0502040204020203" pitchFamily="34" charset="0"/>
              </a:rPr>
              <a:t>COMPARING EVALUATION METRICS FOR LOGISTIC REGRESSION</a:t>
            </a:r>
          </a:p>
        </p:txBody>
      </p:sp>
      <p:sp>
        <p:nvSpPr>
          <p:cNvPr id="4" name="TextBox 3">
            <a:extLst>
              <a:ext uri="{FF2B5EF4-FFF2-40B4-BE49-F238E27FC236}">
                <a16:creationId xmlns:a16="http://schemas.microsoft.com/office/drawing/2014/main" id="{A7EC40FF-C24D-ECF3-17A6-63CCF064C8A5}"/>
              </a:ext>
            </a:extLst>
          </p:cNvPr>
          <p:cNvSpPr txBox="1"/>
          <p:nvPr/>
        </p:nvSpPr>
        <p:spPr>
          <a:xfrm>
            <a:off x="728221" y="1079506"/>
            <a:ext cx="8915400"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Precision is t</a:t>
            </a:r>
            <a:r>
              <a:rPr lang="en-US" dirty="0">
                <a:latin typeface="Bahnschrift Condensed" panose="020B0502040204020203" pitchFamily="34" charset="0"/>
              </a:rPr>
              <a:t>he proportion of correctly predicted positive cases (True Positives) out of all predicted positive cases.</a:t>
            </a:r>
            <a:endParaRPr lang="en-IN" dirty="0">
              <a:latin typeface="Bahnschrift Condensed" panose="020B0502040204020203" pitchFamily="34" charset="0"/>
            </a:endParaRPr>
          </a:p>
        </p:txBody>
      </p:sp>
      <p:pic>
        <p:nvPicPr>
          <p:cNvPr id="1028" name="Picture 4">
            <a:extLst>
              <a:ext uri="{FF2B5EF4-FFF2-40B4-BE49-F238E27FC236}">
                <a16:creationId xmlns:a16="http://schemas.microsoft.com/office/drawing/2014/main" id="{BC9BFD1B-EA1E-F8B0-37A6-03CD9774C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106" y="1614709"/>
            <a:ext cx="97345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66BE0FA-E3F3-3291-CA0C-AE05DA6A3E28}"/>
              </a:ext>
            </a:extLst>
          </p:cNvPr>
          <p:cNvPicPr>
            <a:picLocks noChangeAspect="1"/>
          </p:cNvPicPr>
          <p:nvPr/>
        </p:nvPicPr>
        <p:blipFill>
          <a:blip r:embed="rId3"/>
          <a:stretch>
            <a:fillRect/>
          </a:stretch>
        </p:blipFill>
        <p:spPr>
          <a:xfrm>
            <a:off x="9511223" y="49468"/>
            <a:ext cx="2605363" cy="1465516"/>
          </a:xfrm>
          <a:prstGeom prst="rect">
            <a:avLst/>
          </a:prstGeom>
        </p:spPr>
      </p:pic>
      <p:sp>
        <p:nvSpPr>
          <p:cNvPr id="8" name="TextBox 7">
            <a:extLst>
              <a:ext uri="{FF2B5EF4-FFF2-40B4-BE49-F238E27FC236}">
                <a16:creationId xmlns:a16="http://schemas.microsoft.com/office/drawing/2014/main" id="{CF949781-45C5-9F5C-937C-614C749126DC}"/>
              </a:ext>
            </a:extLst>
          </p:cNvPr>
          <p:cNvSpPr txBox="1"/>
          <p:nvPr/>
        </p:nvSpPr>
        <p:spPr>
          <a:xfrm>
            <a:off x="684621" y="3169546"/>
            <a:ext cx="8826602" cy="369332"/>
          </a:xfrm>
          <a:prstGeom prst="rect">
            <a:avLst/>
          </a:prstGeom>
          <a:noFill/>
        </p:spPr>
        <p:txBody>
          <a:bodyPr wrap="square" rtlCol="0">
            <a:spAutoFit/>
          </a:bodyPr>
          <a:lstStyle/>
          <a:p>
            <a:r>
              <a:rPr lang="en-US" b="1" i="0" dirty="0">
                <a:solidFill>
                  <a:srgbClr val="1F1F1F"/>
                </a:solidFill>
                <a:effectLst/>
                <a:latin typeface="Bahnschrift Condensed" panose="020B0502040204020203" pitchFamily="34" charset="0"/>
              </a:rPr>
              <a:t>Recall</a:t>
            </a:r>
            <a:r>
              <a:rPr lang="en-US" b="0" i="0" dirty="0">
                <a:solidFill>
                  <a:srgbClr val="1F1F1F"/>
                </a:solidFill>
                <a:effectLst/>
                <a:latin typeface="Bahnschrift Condensed" panose="020B0502040204020203" pitchFamily="34" charset="0"/>
              </a:rPr>
              <a:t> is t</a:t>
            </a:r>
            <a:r>
              <a:rPr lang="en-US" dirty="0">
                <a:latin typeface="Bahnschrift Condensed" panose="020B0502040204020203" pitchFamily="34" charset="0"/>
              </a:rPr>
              <a:t>he proportion of correctly predicted positive cases (True Positives) out of all actual positive cases.</a:t>
            </a:r>
            <a:r>
              <a:rPr lang="en-US" b="0" i="0" dirty="0">
                <a:solidFill>
                  <a:srgbClr val="1F1F1F"/>
                </a:solidFill>
                <a:effectLst/>
                <a:latin typeface="Bahnschrift Condensed" panose="020B0502040204020203" pitchFamily="34" charset="0"/>
              </a:rPr>
              <a:t>.</a:t>
            </a:r>
            <a:endParaRPr lang="en-IN" dirty="0">
              <a:latin typeface="Bahnschrift Condensed" panose="020B0502040204020203" pitchFamily="34" charset="0"/>
            </a:endParaRPr>
          </a:p>
        </p:txBody>
      </p:sp>
      <p:pic>
        <p:nvPicPr>
          <p:cNvPr id="1030" name="Picture 6">
            <a:extLst>
              <a:ext uri="{FF2B5EF4-FFF2-40B4-BE49-F238E27FC236}">
                <a16:creationId xmlns:a16="http://schemas.microsoft.com/office/drawing/2014/main" id="{51073D58-73EE-1FF8-3B6D-E7C8D0E25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106" y="3889379"/>
            <a:ext cx="9058275" cy="876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413954-8DFE-82E4-0ED2-997D6B9C0D19}"/>
              </a:ext>
            </a:extLst>
          </p:cNvPr>
          <p:cNvSpPr txBox="1"/>
          <p:nvPr/>
        </p:nvSpPr>
        <p:spPr>
          <a:xfrm>
            <a:off x="684621" y="4931514"/>
            <a:ext cx="11178079" cy="369332"/>
          </a:xfrm>
          <a:prstGeom prst="rect">
            <a:avLst/>
          </a:prstGeom>
          <a:noFill/>
        </p:spPr>
        <p:txBody>
          <a:bodyPr wrap="square">
            <a:spAutoFit/>
          </a:bodyPr>
          <a:lstStyle/>
          <a:p>
            <a:r>
              <a:rPr lang="en-US" b="1" i="0" dirty="0">
                <a:solidFill>
                  <a:srgbClr val="1F1F1F"/>
                </a:solidFill>
                <a:effectLst/>
                <a:latin typeface="Bahnschrift Condensed" panose="020B0502040204020203" pitchFamily="34" charset="0"/>
              </a:rPr>
              <a:t>F1-score</a:t>
            </a:r>
            <a:r>
              <a:rPr lang="en-US" b="0" i="0" dirty="0">
                <a:solidFill>
                  <a:srgbClr val="1F1F1F"/>
                </a:solidFill>
                <a:effectLst/>
                <a:latin typeface="Bahnschrift Condensed" panose="020B0502040204020203" pitchFamily="34" charset="0"/>
              </a:rPr>
              <a:t> is the harmonic mean of precision and recall. It provides a single metric to balance precision and recall.</a:t>
            </a:r>
            <a:endParaRPr lang="en-IN" dirty="0">
              <a:latin typeface="Bahnschrift Condensed" panose="020B0502040204020203" pitchFamily="34" charset="0"/>
            </a:endParaRPr>
          </a:p>
        </p:txBody>
      </p:sp>
      <p:pic>
        <p:nvPicPr>
          <p:cNvPr id="1032" name="Picture 8">
            <a:extLst>
              <a:ext uri="{FF2B5EF4-FFF2-40B4-BE49-F238E27FC236}">
                <a16:creationId xmlns:a16="http://schemas.microsoft.com/office/drawing/2014/main" id="{A5A9EED6-AC13-DCE4-8793-18BE4FE69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71" y="5622383"/>
            <a:ext cx="6190463" cy="94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215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67B0E-B4A2-308B-53D7-5789EF9BEE8D}"/>
              </a:ext>
            </a:extLst>
          </p:cNvPr>
          <p:cNvSpPr txBox="1"/>
          <p:nvPr/>
        </p:nvSpPr>
        <p:spPr>
          <a:xfrm>
            <a:off x="1018094" y="4232635"/>
            <a:ext cx="8978388" cy="1754326"/>
          </a:xfrm>
          <a:prstGeom prst="rect">
            <a:avLst/>
          </a:prstGeom>
          <a:noFill/>
        </p:spPr>
        <p:txBody>
          <a:bodyPr wrap="square" rtlCol="0">
            <a:spAutoFit/>
          </a:bodyPr>
          <a:lstStyle/>
          <a:p>
            <a:r>
              <a:rPr lang="en-IN" b="1" dirty="0">
                <a:latin typeface="Bahnschrift Condensed" panose="020B0502040204020203" pitchFamily="34" charset="0"/>
              </a:rPr>
              <a:t>Observations: </a:t>
            </a:r>
          </a:p>
          <a:p>
            <a:endParaRPr lang="en-IN" b="1" dirty="0">
              <a:latin typeface="Bahnschrift Condensed" panose="020B0502040204020203" pitchFamily="34" charset="0"/>
            </a:endParaRPr>
          </a:p>
          <a:p>
            <a:r>
              <a:rPr lang="en-IN" b="1" dirty="0">
                <a:latin typeface="Bahnschrift Condensed" panose="020B0502040204020203" pitchFamily="34" charset="0"/>
              </a:rPr>
              <a:t>Precision: </a:t>
            </a:r>
            <a:r>
              <a:rPr lang="en-IN" dirty="0">
                <a:latin typeface="Bahnschrift Condensed" panose="020B0502040204020203" pitchFamily="34" charset="0"/>
              </a:rPr>
              <a:t>0.3-</a:t>
            </a:r>
            <a:r>
              <a:rPr lang="en-US" dirty="0">
                <a:latin typeface="Bahnschrift Condensed" panose="020B0502040204020203" pitchFamily="34" charset="0"/>
              </a:rPr>
              <a:t>Out of the predicted strokes, only 30% are correct.</a:t>
            </a:r>
          </a:p>
          <a:p>
            <a:r>
              <a:rPr lang="en-IN" b="1" dirty="0">
                <a:latin typeface="Bahnschrift Condensed" panose="020B0502040204020203" pitchFamily="34" charset="0"/>
              </a:rPr>
              <a:t>Recall:</a:t>
            </a:r>
            <a:r>
              <a:rPr lang="en-IN" dirty="0">
                <a:latin typeface="Bahnschrift Condensed" panose="020B0502040204020203" pitchFamily="34" charset="0"/>
              </a:rPr>
              <a:t> 0.0508</a:t>
            </a:r>
            <a:r>
              <a:rPr lang="en-US" dirty="0">
                <a:latin typeface="Bahnschrift Condensed" panose="020B0502040204020203" pitchFamily="34" charset="0"/>
              </a:rPr>
              <a:t>-The model identifies only 5.08% of actual stroke cases.</a:t>
            </a:r>
          </a:p>
          <a:p>
            <a:r>
              <a:rPr lang="en-IN" b="1" dirty="0">
                <a:latin typeface="Bahnschrift Condensed" panose="020B0502040204020203" pitchFamily="34" charset="0"/>
              </a:rPr>
              <a:t>F1-Score: </a:t>
            </a:r>
            <a:r>
              <a:rPr lang="en-IN" dirty="0">
                <a:latin typeface="Bahnschrift Condensed" panose="020B0502040204020203" pitchFamily="34" charset="0"/>
              </a:rPr>
              <a:t>0.0869</a:t>
            </a:r>
            <a:r>
              <a:rPr lang="en-US" dirty="0">
                <a:latin typeface="Bahnschrift Condensed" panose="020B0502040204020203" pitchFamily="34" charset="0"/>
              </a:rPr>
              <a:t>-The low F1-score indicates poor overall performance due to the extremely low recall.</a:t>
            </a:r>
          </a:p>
          <a:p>
            <a:r>
              <a:rPr lang="en-IN" b="1" dirty="0">
                <a:latin typeface="Bahnschrift Condensed" panose="020B0502040204020203" pitchFamily="34" charset="0"/>
              </a:rPr>
              <a:t>Accuracy</a:t>
            </a:r>
            <a:r>
              <a:rPr lang="en-US" dirty="0">
                <a:latin typeface="Bahnschrift Condensed" panose="020B0502040204020203" pitchFamily="34" charset="0"/>
              </a:rPr>
              <a:t>: </a:t>
            </a:r>
            <a:r>
              <a:rPr lang="en-IN" dirty="0">
                <a:latin typeface="Bahnschrift Condensed" panose="020B0502040204020203" pitchFamily="34" charset="0"/>
              </a:rPr>
              <a:t>0.9422</a:t>
            </a:r>
            <a:r>
              <a:rPr lang="en-US" dirty="0">
                <a:latin typeface="Bahnschrift Condensed" panose="020B0502040204020203" pitchFamily="34" charset="0"/>
              </a:rPr>
              <a:t>-High, but misleading due to class imbalance.</a:t>
            </a:r>
            <a:endParaRPr lang="en-IN" dirty="0">
              <a:latin typeface="Bahnschrift Condensed" panose="020B0502040204020203" pitchFamily="34" charset="0"/>
            </a:endParaRPr>
          </a:p>
        </p:txBody>
      </p:sp>
      <p:pic>
        <p:nvPicPr>
          <p:cNvPr id="4" name="Picture 3">
            <a:extLst>
              <a:ext uri="{FF2B5EF4-FFF2-40B4-BE49-F238E27FC236}">
                <a16:creationId xmlns:a16="http://schemas.microsoft.com/office/drawing/2014/main" id="{4EFD75AD-3BCE-5D6C-A967-ABA82593D864}"/>
              </a:ext>
            </a:extLst>
          </p:cNvPr>
          <p:cNvPicPr>
            <a:picLocks noChangeAspect="1"/>
          </p:cNvPicPr>
          <p:nvPr/>
        </p:nvPicPr>
        <p:blipFill>
          <a:blip r:embed="rId2"/>
          <a:stretch>
            <a:fillRect/>
          </a:stretch>
        </p:blipFill>
        <p:spPr>
          <a:xfrm>
            <a:off x="9511223" y="49468"/>
            <a:ext cx="2605363" cy="1465516"/>
          </a:xfrm>
          <a:prstGeom prst="rect">
            <a:avLst/>
          </a:prstGeom>
        </p:spPr>
      </p:pic>
      <p:pic>
        <p:nvPicPr>
          <p:cNvPr id="5" name="Picture 4">
            <a:extLst>
              <a:ext uri="{FF2B5EF4-FFF2-40B4-BE49-F238E27FC236}">
                <a16:creationId xmlns:a16="http://schemas.microsoft.com/office/drawing/2014/main" id="{79C9F84A-F9F6-1C2B-7326-639F32699584}"/>
              </a:ext>
            </a:extLst>
          </p:cNvPr>
          <p:cNvPicPr>
            <a:picLocks noChangeAspect="1"/>
          </p:cNvPicPr>
          <p:nvPr/>
        </p:nvPicPr>
        <p:blipFill>
          <a:blip r:embed="rId3"/>
          <a:stretch>
            <a:fillRect/>
          </a:stretch>
        </p:blipFill>
        <p:spPr>
          <a:xfrm>
            <a:off x="490081" y="831735"/>
            <a:ext cx="9345329" cy="3400900"/>
          </a:xfrm>
          <a:prstGeom prst="rect">
            <a:avLst/>
          </a:prstGeom>
        </p:spPr>
      </p:pic>
    </p:spTree>
    <p:extLst>
      <p:ext uri="{BB962C8B-B14F-4D97-AF65-F5344CB8AC3E}">
        <p14:creationId xmlns:p14="http://schemas.microsoft.com/office/powerpoint/2010/main" val="545827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6286-36D2-29A0-F6E6-662639853097}"/>
              </a:ext>
            </a:extLst>
          </p:cNvPr>
          <p:cNvSpPr>
            <a:spLocks noGrp="1"/>
          </p:cNvSpPr>
          <p:nvPr>
            <p:ph type="title"/>
          </p:nvPr>
        </p:nvSpPr>
        <p:spPr>
          <a:xfrm>
            <a:off x="752475" y="-28849"/>
            <a:ext cx="10515600" cy="1325563"/>
          </a:xfrm>
        </p:spPr>
        <p:txBody>
          <a:bodyPr/>
          <a:lstStyle/>
          <a:p>
            <a:pPr algn="ctr"/>
            <a:r>
              <a:rPr lang="en-IN" b="1" dirty="0">
                <a:solidFill>
                  <a:srgbClr val="0066B3"/>
                </a:solidFill>
                <a:latin typeface="Bahnschrift Condensed" panose="020B0502040204020203" pitchFamily="34" charset="0"/>
              </a:rPr>
              <a:t>CONFUSION MATRIX</a:t>
            </a:r>
          </a:p>
        </p:txBody>
      </p:sp>
      <p:pic>
        <p:nvPicPr>
          <p:cNvPr id="3" name="Picture 2">
            <a:extLst>
              <a:ext uri="{FF2B5EF4-FFF2-40B4-BE49-F238E27FC236}">
                <a16:creationId xmlns:a16="http://schemas.microsoft.com/office/drawing/2014/main" id="{8C7E7075-19EE-CC7C-6E51-754F4383A855}"/>
              </a:ext>
            </a:extLst>
          </p:cNvPr>
          <p:cNvPicPr>
            <a:picLocks noChangeAspect="1"/>
          </p:cNvPicPr>
          <p:nvPr/>
        </p:nvPicPr>
        <p:blipFill>
          <a:blip r:embed="rId2"/>
          <a:stretch>
            <a:fillRect/>
          </a:stretch>
        </p:blipFill>
        <p:spPr>
          <a:xfrm>
            <a:off x="9511223" y="49468"/>
            <a:ext cx="2605363" cy="1465516"/>
          </a:xfrm>
          <a:prstGeom prst="rect">
            <a:avLst/>
          </a:prstGeom>
        </p:spPr>
      </p:pic>
      <p:sp>
        <p:nvSpPr>
          <p:cNvPr id="4" name="TextBox 3">
            <a:extLst>
              <a:ext uri="{FF2B5EF4-FFF2-40B4-BE49-F238E27FC236}">
                <a16:creationId xmlns:a16="http://schemas.microsoft.com/office/drawing/2014/main" id="{49A07D1D-3C23-A4E7-C6CC-68E9875C3AF9}"/>
              </a:ext>
            </a:extLst>
          </p:cNvPr>
          <p:cNvSpPr txBox="1"/>
          <p:nvPr/>
        </p:nvSpPr>
        <p:spPr>
          <a:xfrm>
            <a:off x="6841650" y="1464446"/>
            <a:ext cx="4741682" cy="4985980"/>
          </a:xfrm>
          <a:prstGeom prst="rect">
            <a:avLst/>
          </a:prstGeom>
          <a:noFill/>
        </p:spPr>
        <p:txBody>
          <a:bodyPr wrap="square" rtlCol="0">
            <a:spAutoFit/>
          </a:bodyPr>
          <a:lstStyle/>
          <a:p>
            <a:r>
              <a:rPr lang="en-US" sz="2000" b="1" dirty="0">
                <a:solidFill>
                  <a:srgbClr val="000000"/>
                </a:solidFill>
                <a:latin typeface="Bahnschrift Condensed" panose="020B0502040204020203" pitchFamily="34" charset="0"/>
              </a:rPr>
              <a:t>Observations:</a:t>
            </a:r>
          </a:p>
          <a:p>
            <a:pPr marL="342900" indent="-342900">
              <a:buFont typeface="Wingdings" panose="05000000000000000000" pitchFamily="2" charset="2"/>
              <a:buChar char="§"/>
            </a:pPr>
            <a:endParaRPr lang="en-US" sz="2000" b="0" dirty="0">
              <a:solidFill>
                <a:srgbClr val="000000"/>
              </a:solidFill>
              <a:effectLst/>
              <a:latin typeface="Bahnschrift Condensed" panose="020B0502040204020203" pitchFamily="34" charset="0"/>
            </a:endParaRP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Negatives (TN): The model correctly predicted </a:t>
            </a:r>
            <a:r>
              <a:rPr lang="en-US" sz="2000" dirty="0">
                <a:solidFill>
                  <a:srgbClr val="000000"/>
                </a:solidFill>
                <a:latin typeface="Bahnschrift Condensed" panose="020B0502040204020203" pitchFamily="34" charset="0"/>
              </a:rPr>
              <a:t>956</a:t>
            </a:r>
            <a:r>
              <a:rPr lang="en-US" sz="2000" b="0" dirty="0">
                <a:solidFill>
                  <a:srgbClr val="000000"/>
                </a:solidFill>
                <a:effectLst/>
                <a:latin typeface="Bahnschrift Condensed" panose="020B0502040204020203" pitchFamily="34" charset="0"/>
              </a:rPr>
              <a:t> instances as "No Stroke," which means it performed well in identifying the majority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Positives (FP): There are 7 instances where "No Stroke.“ being classified as “Stroke”</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 False Negatives (FN): The model missed </a:t>
            </a:r>
            <a:r>
              <a:rPr lang="en-US" sz="2000" dirty="0">
                <a:solidFill>
                  <a:srgbClr val="000000"/>
                </a:solidFill>
                <a:latin typeface="Bahnschrift Condensed" panose="020B0502040204020203" pitchFamily="34" charset="0"/>
              </a:rPr>
              <a:t>56</a:t>
            </a:r>
            <a:r>
              <a:rPr lang="en-US" sz="2000" b="0" dirty="0">
                <a:solidFill>
                  <a:srgbClr val="000000"/>
                </a:solidFill>
                <a:effectLst/>
                <a:latin typeface="Bahnschrift Condensed" panose="020B0502040204020203" pitchFamily="34" charset="0"/>
              </a:rPr>
              <a:t> instances of "Stroke" and predicted them as "No Stroke." This is a significant number, highlighting a potential issue in identifying the minority class.</a:t>
            </a:r>
          </a:p>
          <a:p>
            <a:pPr marL="342900" indent="-342900">
              <a:buFont typeface="Wingdings" panose="05000000000000000000" pitchFamily="2" charset="2"/>
              <a:buChar char="§"/>
            </a:pPr>
            <a:r>
              <a:rPr lang="en-US" sz="2000" b="0" dirty="0">
                <a:solidFill>
                  <a:srgbClr val="000000"/>
                </a:solidFill>
                <a:effectLst/>
                <a:latin typeface="Bahnschrift Condensed" panose="020B0502040204020203" pitchFamily="34" charset="0"/>
              </a:rPr>
              <a:t>True Positives (TP): There are 3</a:t>
            </a:r>
            <a:r>
              <a:rPr lang="en-US" sz="2000" dirty="0">
                <a:solidFill>
                  <a:srgbClr val="000000"/>
                </a:solidFill>
                <a:latin typeface="Bahnschrift Condensed" panose="020B0502040204020203" pitchFamily="34" charset="0"/>
              </a:rPr>
              <a:t> </a:t>
            </a:r>
            <a:r>
              <a:rPr lang="en-US" sz="2000" b="0" dirty="0">
                <a:solidFill>
                  <a:srgbClr val="000000"/>
                </a:solidFill>
                <a:effectLst/>
                <a:latin typeface="Bahnschrift Condensed" panose="020B0502040204020203" pitchFamily="34" charset="0"/>
              </a:rPr>
              <a:t>instances of "Stroke" were correctly identified. This indicates a poor sensitivity (recall) for the "Stroke" class.</a:t>
            </a:r>
          </a:p>
          <a:p>
            <a:endParaRPr lang="en-IN" dirty="0"/>
          </a:p>
        </p:txBody>
      </p:sp>
      <p:pic>
        <p:nvPicPr>
          <p:cNvPr id="5" name="Picture 2">
            <a:extLst>
              <a:ext uri="{FF2B5EF4-FFF2-40B4-BE49-F238E27FC236}">
                <a16:creationId xmlns:a16="http://schemas.microsoft.com/office/drawing/2014/main" id="{D3CABF00-100E-1505-8F30-4BBB731731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875" y="1562100"/>
            <a:ext cx="6581775" cy="5295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65B63B-F2F0-EF82-0E6B-98BDE1DFE9CB}"/>
              </a:ext>
            </a:extLst>
          </p:cNvPr>
          <p:cNvSpPr txBox="1"/>
          <p:nvPr/>
        </p:nvSpPr>
        <p:spPr>
          <a:xfrm>
            <a:off x="303415" y="1051865"/>
            <a:ext cx="9735936" cy="369332"/>
          </a:xfrm>
          <a:prstGeom prst="rect">
            <a:avLst/>
          </a:prstGeom>
          <a:noFill/>
        </p:spPr>
        <p:txBody>
          <a:bodyPr wrap="square">
            <a:spAutoFit/>
          </a:bodyPr>
          <a:lstStyle/>
          <a:p>
            <a:r>
              <a:rPr lang="en-US" b="0" i="0" dirty="0">
                <a:effectLst/>
                <a:latin typeface="Bahnschrift Condensed" panose="020B0502040204020203" pitchFamily="34" charset="0"/>
              </a:rPr>
              <a:t>A </a:t>
            </a:r>
            <a:r>
              <a:rPr lang="en-US" b="0" i="0" strike="noStrike" dirty="0">
                <a:effectLst/>
                <a:latin typeface="Bahnschrift Condensed" panose="020B0502040204020203" pitchFamily="34" charset="0"/>
              </a:rPr>
              <a:t>confusion matrix </a:t>
            </a:r>
            <a:r>
              <a:rPr lang="en-US" b="0" i="0" dirty="0">
                <a:effectLst/>
                <a:latin typeface="Bahnschrift Condensed" panose="020B0502040204020203" pitchFamily="34" charset="0"/>
              </a:rPr>
              <a:t>is a specific table that is used to measure the performance of an algorithm.</a:t>
            </a:r>
            <a:endParaRPr lang="en-IN" dirty="0">
              <a:latin typeface="Bahnschrift Condensed" panose="020B0502040204020203" pitchFamily="34" charset="0"/>
            </a:endParaRPr>
          </a:p>
        </p:txBody>
      </p:sp>
    </p:spTree>
    <p:extLst>
      <p:ext uri="{BB962C8B-B14F-4D97-AF65-F5344CB8AC3E}">
        <p14:creationId xmlns:p14="http://schemas.microsoft.com/office/powerpoint/2010/main" val="527861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3F46-5CE4-DC25-F91A-BC6567797C33}"/>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PRECISION RECALL CURVE</a:t>
            </a:r>
          </a:p>
        </p:txBody>
      </p:sp>
      <p:sp>
        <p:nvSpPr>
          <p:cNvPr id="3" name="TextBox 2">
            <a:extLst>
              <a:ext uri="{FF2B5EF4-FFF2-40B4-BE49-F238E27FC236}">
                <a16:creationId xmlns:a16="http://schemas.microsoft.com/office/drawing/2014/main" id="{C991BDC3-550B-87FF-7589-CFA0929D251B}"/>
              </a:ext>
            </a:extLst>
          </p:cNvPr>
          <p:cNvSpPr txBox="1"/>
          <p:nvPr/>
        </p:nvSpPr>
        <p:spPr>
          <a:xfrm>
            <a:off x="6287678" y="1809946"/>
            <a:ext cx="5066122" cy="3970318"/>
          </a:xfrm>
          <a:prstGeom prst="rect">
            <a:avLst/>
          </a:prstGeom>
          <a:noFill/>
        </p:spPr>
        <p:txBody>
          <a:bodyPr wrap="square" rtlCol="0">
            <a:spAutoFit/>
          </a:bodyPr>
          <a:lstStyle/>
          <a:p>
            <a:br>
              <a:rPr lang="en-US" b="0" dirty="0">
                <a:solidFill>
                  <a:srgbClr val="000000"/>
                </a:solidFill>
                <a:effectLst/>
                <a:latin typeface="Bahnschrift Condensed" panose="020B0502040204020203" pitchFamily="34" charset="0"/>
              </a:rPr>
            </a:br>
            <a:r>
              <a:rPr lang="en-US" b="1" dirty="0">
                <a:solidFill>
                  <a:srgbClr val="000000"/>
                </a:solidFill>
                <a:effectLst/>
                <a:latin typeface="Bahnschrift Condensed" panose="020B0502040204020203" pitchFamily="34" charset="0"/>
              </a:rPr>
              <a:t>Observations:</a:t>
            </a:r>
            <a:endParaRPr lang="en-US" b="0" dirty="0">
              <a:solidFill>
                <a:srgbClr val="000000"/>
              </a:solidFill>
              <a:effectLst/>
              <a:latin typeface="Bahnschrift Condensed" panose="020B0502040204020203" pitchFamily="34" charset="0"/>
            </a:endParaRP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Model Performance</a:t>
            </a:r>
            <a:r>
              <a:rPr lang="en-US" b="0" i="1" dirty="0">
                <a:solidFill>
                  <a:srgbClr val="000000"/>
                </a:solidFill>
                <a:effectLst/>
                <a:latin typeface="Bahnschrift Condensed" panose="020B0502040204020203" pitchFamily="34" charset="0"/>
              </a:rPr>
              <a:t>: </a:t>
            </a:r>
            <a:r>
              <a:rPr lang="en-US" b="0" dirty="0">
                <a:solidFill>
                  <a:srgbClr val="000000"/>
                </a:solidFill>
                <a:effectLst/>
                <a:latin typeface="Bahnschrift Condensed" panose="020B0502040204020203" pitchFamily="34" charset="0"/>
              </a:rPr>
              <a:t>The logistic regression model achieves an average precision (AP) of 0.23, which is slightly better than the chance level (AP = 0.06), but still indicates suboptimal performance.</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Precision-Recall Trade-off: </a:t>
            </a:r>
            <a:r>
              <a:rPr lang="en-US" b="0" dirty="0">
                <a:solidFill>
                  <a:srgbClr val="000000"/>
                </a:solidFill>
                <a:effectLst/>
                <a:latin typeface="Bahnschrift Condensed" panose="020B0502040204020203" pitchFamily="34" charset="0"/>
              </a:rPr>
              <a:t> The PR curve shows that the model struggles to maintain high precision as recall increases, with precision remaining low across most recall values.</a:t>
            </a:r>
          </a:p>
          <a:p>
            <a:pPr marL="285750" indent="-285750">
              <a:buFont typeface="Wingdings" panose="05000000000000000000" pitchFamily="2" charset="2"/>
              <a:buChar char="§"/>
            </a:pPr>
            <a:r>
              <a:rPr lang="en-US" b="1" dirty="0">
                <a:solidFill>
                  <a:srgbClr val="000000"/>
                </a:solidFill>
                <a:effectLst/>
                <a:latin typeface="Bahnschrift Condensed" panose="020B0502040204020203" pitchFamily="34" charset="0"/>
              </a:rPr>
              <a:t>Class Imbalance or Weak Predictive Power:</a:t>
            </a:r>
            <a:r>
              <a:rPr lang="en-US" b="0" dirty="0">
                <a:solidFill>
                  <a:srgbClr val="000000"/>
                </a:solidFill>
                <a:effectLst/>
                <a:latin typeface="Bahnschrift Condensed" panose="020B0502040204020203" pitchFamily="34" charset="0"/>
              </a:rPr>
              <a:t> The curve's proximity to the baseline suggests the model may face challenges with class imbalance for predicting the positive class (label: 1).</a:t>
            </a:r>
          </a:p>
        </p:txBody>
      </p:sp>
      <p:pic>
        <p:nvPicPr>
          <p:cNvPr id="4" name="Picture 3">
            <a:extLst>
              <a:ext uri="{FF2B5EF4-FFF2-40B4-BE49-F238E27FC236}">
                <a16:creationId xmlns:a16="http://schemas.microsoft.com/office/drawing/2014/main" id="{D4514D9A-257F-BA04-4FAE-AB1B3EFE1FDD}"/>
              </a:ext>
            </a:extLst>
          </p:cNvPr>
          <p:cNvPicPr>
            <a:picLocks noChangeAspect="1"/>
          </p:cNvPicPr>
          <p:nvPr/>
        </p:nvPicPr>
        <p:blipFill>
          <a:blip r:embed="rId2"/>
          <a:stretch>
            <a:fillRect/>
          </a:stretch>
        </p:blipFill>
        <p:spPr>
          <a:xfrm>
            <a:off x="9511223" y="49468"/>
            <a:ext cx="2605363" cy="1465516"/>
          </a:xfrm>
          <a:prstGeom prst="rect">
            <a:avLst/>
          </a:prstGeom>
        </p:spPr>
      </p:pic>
      <p:pic>
        <p:nvPicPr>
          <p:cNvPr id="3074" name="Picture 2">
            <a:extLst>
              <a:ext uri="{FF2B5EF4-FFF2-40B4-BE49-F238E27FC236}">
                <a16:creationId xmlns:a16="http://schemas.microsoft.com/office/drawing/2014/main" id="{9B674E05-D537-3AAC-F5DB-90A2F8B3B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596" y="1290097"/>
            <a:ext cx="5238750" cy="529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977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42BC-2669-D903-7580-E0D7C349D8B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BIAS IN THE DATASET</a:t>
            </a:r>
          </a:p>
        </p:txBody>
      </p:sp>
      <p:sp>
        <p:nvSpPr>
          <p:cNvPr id="4" name="TextBox 3">
            <a:extLst>
              <a:ext uri="{FF2B5EF4-FFF2-40B4-BE49-F238E27FC236}">
                <a16:creationId xmlns:a16="http://schemas.microsoft.com/office/drawing/2014/main" id="{727FF02A-F942-C52A-1693-E60D057DD42E}"/>
              </a:ext>
            </a:extLst>
          </p:cNvPr>
          <p:cNvSpPr txBox="1"/>
          <p:nvPr/>
        </p:nvSpPr>
        <p:spPr>
          <a:xfrm>
            <a:off x="181466" y="1508863"/>
            <a:ext cx="12010534" cy="646331"/>
          </a:xfrm>
          <a:prstGeom prst="rect">
            <a:avLst/>
          </a:prstGeom>
          <a:noFill/>
        </p:spPr>
        <p:txBody>
          <a:bodyPr wrap="square">
            <a:spAutoFit/>
          </a:bodyPr>
          <a:lstStyle/>
          <a:p>
            <a:pPr marL="285750" indent="-285750">
              <a:buFont typeface="Wingdings" panose="05000000000000000000" pitchFamily="2" charset="2"/>
              <a:buChar char="§"/>
            </a:pPr>
            <a:r>
              <a:rPr lang="en-US" b="1" dirty="0">
                <a:effectLst/>
                <a:latin typeface="Bahnschrift Condensed" panose="020B0502040204020203" pitchFamily="34" charset="0"/>
              </a:rPr>
              <a:t>Imbalance in Smoking and Health Indicators: </a:t>
            </a:r>
            <a:r>
              <a:rPr lang="en-US" b="0" dirty="0">
                <a:effectLst/>
                <a:latin typeface="Bahnschrift Condensed" panose="020B0502040204020203" pitchFamily="34" charset="0"/>
              </a:rPr>
              <a:t>Missing data for smoking status could also introduce biases.</a:t>
            </a:r>
          </a:p>
          <a:p>
            <a:pPr marL="285750" indent="-285750">
              <a:buFont typeface="Wingdings" panose="05000000000000000000" pitchFamily="2" charset="2"/>
              <a:buChar char="§"/>
            </a:pPr>
            <a:r>
              <a:rPr lang="en-US" b="1" dirty="0">
                <a:effectLst/>
                <a:latin typeface="Bahnschrift Condensed" panose="020B0502040204020203" pitchFamily="34" charset="0"/>
              </a:rPr>
              <a:t>Representation Bias: </a:t>
            </a:r>
            <a:r>
              <a:rPr lang="en-US" b="0" dirty="0">
                <a:effectLst/>
                <a:latin typeface="Bahnschrift Condensed" panose="020B0502040204020203" pitchFamily="34" charset="0"/>
              </a:rPr>
              <a:t>If certain demographic groups (e.g., gender) are under-represented, the model may become skewed to perform better for females</a:t>
            </a:r>
            <a:r>
              <a:rPr lang="en-US" dirty="0">
                <a:latin typeface="Bahnschrift Condensed" panose="020B0502040204020203" pitchFamily="34" charset="0"/>
              </a:rPr>
              <a:t>.</a:t>
            </a:r>
            <a:endParaRPr lang="en-US" b="0" dirty="0">
              <a:effectLst/>
              <a:latin typeface="Bahnschrift Condensed" panose="020B0502040204020203" pitchFamily="34" charset="0"/>
            </a:endParaRPr>
          </a:p>
        </p:txBody>
      </p:sp>
      <p:pic>
        <p:nvPicPr>
          <p:cNvPr id="5" name="Picture 2">
            <a:extLst>
              <a:ext uri="{FF2B5EF4-FFF2-40B4-BE49-F238E27FC236}">
                <a16:creationId xmlns:a16="http://schemas.microsoft.com/office/drawing/2014/main" id="{C198710B-26C5-B334-CB2D-C17D7526F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8761" y="2651956"/>
            <a:ext cx="5528901" cy="412154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3AB3AB86-0EDC-1B29-B5D1-39EB3FF81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32" y="2651956"/>
            <a:ext cx="5631688" cy="4206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3B6184-B421-94BB-D0F3-A40ADB864043}"/>
              </a:ext>
            </a:extLst>
          </p:cNvPr>
          <p:cNvPicPr>
            <a:picLocks noChangeAspect="1"/>
          </p:cNvPicPr>
          <p:nvPr/>
        </p:nvPicPr>
        <p:blipFill>
          <a:blip r:embed="rId4"/>
          <a:stretch>
            <a:fillRect/>
          </a:stretch>
        </p:blipFill>
        <p:spPr>
          <a:xfrm>
            <a:off x="9511223" y="49468"/>
            <a:ext cx="2605363" cy="1465516"/>
          </a:xfrm>
          <a:prstGeom prst="rect">
            <a:avLst/>
          </a:prstGeom>
        </p:spPr>
      </p:pic>
    </p:spTree>
    <p:extLst>
      <p:ext uri="{BB962C8B-B14F-4D97-AF65-F5344CB8AC3E}">
        <p14:creationId xmlns:p14="http://schemas.microsoft.com/office/powerpoint/2010/main" val="441431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6AE2-3FF5-B172-7DE9-58C0D9FFC259}"/>
              </a:ext>
            </a:extLst>
          </p:cNvPr>
          <p:cNvSpPr>
            <a:spLocks noGrp="1"/>
          </p:cNvSpPr>
          <p:nvPr>
            <p:ph type="title"/>
          </p:nvPr>
        </p:nvSpPr>
        <p:spPr>
          <a:xfrm>
            <a:off x="838200" y="212951"/>
            <a:ext cx="10515600" cy="1325563"/>
          </a:xfrm>
        </p:spPr>
        <p:txBody>
          <a:bodyPr/>
          <a:lstStyle/>
          <a:p>
            <a:pPr algn="ctr"/>
            <a:r>
              <a:rPr lang="en-IN" b="1" dirty="0">
                <a:solidFill>
                  <a:srgbClr val="0066B3"/>
                </a:solidFill>
                <a:latin typeface="Bahnschrift Condensed" panose="020B0502040204020203" pitchFamily="34" charset="0"/>
              </a:rPr>
              <a:t>LIMITATIONS</a:t>
            </a:r>
          </a:p>
        </p:txBody>
      </p:sp>
      <p:pic>
        <p:nvPicPr>
          <p:cNvPr id="3" name="Picture 2">
            <a:extLst>
              <a:ext uri="{FF2B5EF4-FFF2-40B4-BE49-F238E27FC236}">
                <a16:creationId xmlns:a16="http://schemas.microsoft.com/office/drawing/2014/main" id="{C87B9D5B-02F8-CE12-D139-40CE49BEACFA}"/>
              </a:ext>
            </a:extLst>
          </p:cNvPr>
          <p:cNvPicPr>
            <a:picLocks noChangeAspect="1"/>
          </p:cNvPicPr>
          <p:nvPr/>
        </p:nvPicPr>
        <p:blipFill>
          <a:blip r:embed="rId3"/>
          <a:stretch>
            <a:fillRect/>
          </a:stretch>
        </p:blipFill>
        <p:spPr>
          <a:xfrm>
            <a:off x="9511223" y="49468"/>
            <a:ext cx="2605363" cy="1465516"/>
          </a:xfrm>
          <a:prstGeom prst="rect">
            <a:avLst/>
          </a:prstGeom>
        </p:spPr>
      </p:pic>
      <p:sp>
        <p:nvSpPr>
          <p:cNvPr id="4" name="TextBox 3">
            <a:extLst>
              <a:ext uri="{FF2B5EF4-FFF2-40B4-BE49-F238E27FC236}">
                <a16:creationId xmlns:a16="http://schemas.microsoft.com/office/drawing/2014/main" id="{AE8E6DA1-81F7-CE31-F3DF-85C80E3B7B5C}"/>
              </a:ext>
            </a:extLst>
          </p:cNvPr>
          <p:cNvSpPr txBox="1"/>
          <p:nvPr/>
        </p:nvSpPr>
        <p:spPr>
          <a:xfrm>
            <a:off x="589700" y="2023022"/>
            <a:ext cx="4647415" cy="584775"/>
          </a:xfrm>
          <a:prstGeom prst="rect">
            <a:avLst/>
          </a:prstGeom>
          <a:noFill/>
        </p:spPr>
        <p:txBody>
          <a:bodyPr wrap="square" rtlCol="0">
            <a:spAutoFit/>
          </a:bodyPr>
          <a:lstStyle/>
          <a:p>
            <a:r>
              <a:rPr lang="en-IN" sz="3200" dirty="0">
                <a:solidFill>
                  <a:srgbClr val="0066B3"/>
                </a:solidFill>
                <a:latin typeface="Bahnschrift Condensed" panose="020B0502040204020203" pitchFamily="34" charset="0"/>
              </a:rPr>
              <a:t>Imbalance in Class Distribution</a:t>
            </a:r>
          </a:p>
        </p:txBody>
      </p:sp>
      <p:sp>
        <p:nvSpPr>
          <p:cNvPr id="5" name="TextBox 4">
            <a:extLst>
              <a:ext uri="{FF2B5EF4-FFF2-40B4-BE49-F238E27FC236}">
                <a16:creationId xmlns:a16="http://schemas.microsoft.com/office/drawing/2014/main" id="{634A6F9A-35C4-67E5-EBAA-CD99C73EFEDB}"/>
              </a:ext>
            </a:extLst>
          </p:cNvPr>
          <p:cNvSpPr txBox="1"/>
          <p:nvPr/>
        </p:nvSpPr>
        <p:spPr>
          <a:xfrm>
            <a:off x="349921" y="2875489"/>
            <a:ext cx="5260156" cy="2031325"/>
          </a:xfrm>
          <a:prstGeom prst="rect">
            <a:avLst/>
          </a:prstGeom>
          <a:noFill/>
        </p:spPr>
        <p:txBody>
          <a:bodyPr wrap="square" rtlCol="0">
            <a:spAutoFit/>
          </a:bodyPr>
          <a:lstStyle/>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The target variable stroke is heavily imbalanced. A majority of the samples are labeled as "No Stroke," while only a small percentage corresponds to "Stroke.“</a:t>
            </a:r>
          </a:p>
          <a:p>
            <a:pPr marL="285750" indent="-285750">
              <a:buFont typeface="Wingdings" panose="05000000000000000000" pitchFamily="2" charset="2"/>
              <a:buChar char="§"/>
            </a:pPr>
            <a:r>
              <a:rPr lang="en-US" b="0" dirty="0">
                <a:solidFill>
                  <a:srgbClr val="000000"/>
                </a:solidFill>
                <a:effectLst/>
                <a:latin typeface="Bahnschrift Condensed" panose="020B0502040204020203" pitchFamily="34" charset="0"/>
              </a:rPr>
              <a:t>This imbalance biases models towards predicting the majority class, which reduces their ability to identify true stroke cases effectively.</a:t>
            </a:r>
          </a:p>
          <a:p>
            <a:endParaRPr lang="en-IN" dirty="0"/>
          </a:p>
        </p:txBody>
      </p:sp>
      <p:pic>
        <p:nvPicPr>
          <p:cNvPr id="6146" name="Picture 2">
            <a:extLst>
              <a:ext uri="{FF2B5EF4-FFF2-40B4-BE49-F238E27FC236}">
                <a16:creationId xmlns:a16="http://schemas.microsoft.com/office/drawing/2014/main" id="{13F796B9-B280-0AF5-AB73-51F15405E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4617" y="2146820"/>
            <a:ext cx="5997462" cy="407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D97D3C-C66E-07E0-8512-5F9FD2D9C416}"/>
              </a:ext>
            </a:extLst>
          </p:cNvPr>
          <p:cNvPicPr>
            <a:picLocks noChangeAspect="1"/>
          </p:cNvPicPr>
          <p:nvPr/>
        </p:nvPicPr>
        <p:blipFill>
          <a:blip r:embed="rId2"/>
          <a:stretch>
            <a:fillRect/>
          </a:stretch>
        </p:blipFill>
        <p:spPr>
          <a:xfrm>
            <a:off x="9511223" y="49468"/>
            <a:ext cx="2605363" cy="1465516"/>
          </a:xfrm>
          <a:prstGeom prst="rect">
            <a:avLst/>
          </a:prstGeom>
        </p:spPr>
      </p:pic>
      <p:sp>
        <p:nvSpPr>
          <p:cNvPr id="3" name="TextBox 2">
            <a:extLst>
              <a:ext uri="{FF2B5EF4-FFF2-40B4-BE49-F238E27FC236}">
                <a16:creationId xmlns:a16="http://schemas.microsoft.com/office/drawing/2014/main" id="{297355C9-9C02-5B9F-6B76-5EFB3987B314}"/>
              </a:ext>
            </a:extLst>
          </p:cNvPr>
          <p:cNvSpPr txBox="1"/>
          <p:nvPr/>
        </p:nvSpPr>
        <p:spPr>
          <a:xfrm>
            <a:off x="1253048" y="397505"/>
            <a:ext cx="8258175" cy="769441"/>
          </a:xfrm>
          <a:prstGeom prst="rect">
            <a:avLst/>
          </a:prstGeom>
          <a:noFill/>
        </p:spPr>
        <p:txBody>
          <a:bodyPr wrap="square" rtlCol="0">
            <a:spAutoFit/>
          </a:bodyPr>
          <a:lstStyle/>
          <a:p>
            <a:pPr algn="ctr"/>
            <a:r>
              <a:rPr lang="en-US" sz="4400" b="1" dirty="0">
                <a:solidFill>
                  <a:srgbClr val="0066B3"/>
                </a:solidFill>
                <a:latin typeface="Bahnschrift Condensed" panose="020B0502040204020203" pitchFamily="34" charset="0"/>
              </a:rPr>
              <a:t>User Input Interface for Stroke Prediction</a:t>
            </a:r>
            <a:endParaRPr lang="en-IN" sz="4400" b="1" dirty="0">
              <a:solidFill>
                <a:srgbClr val="0066B3"/>
              </a:solidFill>
              <a:latin typeface="Bahnschrift Condensed" panose="020B0502040204020203" pitchFamily="34" charset="0"/>
            </a:endParaRPr>
          </a:p>
        </p:txBody>
      </p:sp>
      <p:sp>
        <p:nvSpPr>
          <p:cNvPr id="4" name="TextBox 3">
            <a:extLst>
              <a:ext uri="{FF2B5EF4-FFF2-40B4-BE49-F238E27FC236}">
                <a16:creationId xmlns:a16="http://schemas.microsoft.com/office/drawing/2014/main" id="{B9016FC4-391F-1F71-8DC8-637FD66B2FF7}"/>
              </a:ext>
            </a:extLst>
          </p:cNvPr>
          <p:cNvSpPr txBox="1"/>
          <p:nvPr/>
        </p:nvSpPr>
        <p:spPr>
          <a:xfrm>
            <a:off x="390524" y="1328247"/>
            <a:ext cx="11390955"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This interface was developed using </a:t>
            </a:r>
            <a:r>
              <a:rPr lang="en-US" dirty="0" err="1">
                <a:latin typeface="Bahnschrift Condensed" panose="020B0502040204020203" pitchFamily="34" charset="0"/>
              </a:rPr>
              <a:t>Streamlit</a:t>
            </a:r>
            <a:r>
              <a:rPr lang="en-US" dirty="0">
                <a:latin typeface="Bahnschrift Condensed" panose="020B0502040204020203" pitchFamily="34" charset="0"/>
              </a:rPr>
              <a:t> to allow users to input key features required for stroke prediction.</a:t>
            </a:r>
          </a:p>
          <a:p>
            <a:pPr marL="285750" indent="-285750">
              <a:buFont typeface="Wingdings" panose="05000000000000000000" pitchFamily="2" charset="2"/>
              <a:buChar char="§"/>
            </a:pPr>
            <a:r>
              <a:rPr lang="en-US" dirty="0">
                <a:latin typeface="Bahnschrift Condensed" panose="020B0502040204020203" pitchFamily="34" charset="0"/>
              </a:rPr>
              <a:t>The form collects data such as age, gender, hypertension, heart disease status, and more</a:t>
            </a:r>
            <a:endParaRPr lang="en-IN" dirty="0">
              <a:latin typeface="Bahnschrift Condensed" panose="020B0502040204020203" pitchFamily="34" charset="0"/>
            </a:endParaRPr>
          </a:p>
        </p:txBody>
      </p:sp>
      <p:pic>
        <p:nvPicPr>
          <p:cNvPr id="6" name="Picture 5">
            <a:extLst>
              <a:ext uri="{FF2B5EF4-FFF2-40B4-BE49-F238E27FC236}">
                <a16:creationId xmlns:a16="http://schemas.microsoft.com/office/drawing/2014/main" id="{EE38CAB7-8915-2D7A-0F90-40DEACD8516C}"/>
              </a:ext>
            </a:extLst>
          </p:cNvPr>
          <p:cNvPicPr>
            <a:picLocks noChangeAspect="1"/>
          </p:cNvPicPr>
          <p:nvPr/>
        </p:nvPicPr>
        <p:blipFill>
          <a:blip r:embed="rId3"/>
          <a:stretch>
            <a:fillRect/>
          </a:stretch>
        </p:blipFill>
        <p:spPr>
          <a:xfrm>
            <a:off x="410520" y="2135879"/>
            <a:ext cx="5685480" cy="4429601"/>
          </a:xfrm>
          <a:prstGeom prst="rect">
            <a:avLst/>
          </a:prstGeom>
        </p:spPr>
      </p:pic>
      <p:pic>
        <p:nvPicPr>
          <p:cNvPr id="8" name="Picture 7">
            <a:extLst>
              <a:ext uri="{FF2B5EF4-FFF2-40B4-BE49-F238E27FC236}">
                <a16:creationId xmlns:a16="http://schemas.microsoft.com/office/drawing/2014/main" id="{E30DFF30-3563-2C4C-AEC6-61CD8D3DC842}"/>
              </a:ext>
            </a:extLst>
          </p:cNvPr>
          <p:cNvPicPr>
            <a:picLocks noChangeAspect="1"/>
          </p:cNvPicPr>
          <p:nvPr/>
        </p:nvPicPr>
        <p:blipFill>
          <a:blip r:embed="rId4"/>
          <a:stretch>
            <a:fillRect/>
          </a:stretch>
        </p:blipFill>
        <p:spPr>
          <a:xfrm>
            <a:off x="6230858" y="2135878"/>
            <a:ext cx="5550622" cy="4405625"/>
          </a:xfrm>
          <a:prstGeom prst="rect">
            <a:avLst/>
          </a:prstGeom>
        </p:spPr>
      </p:pic>
    </p:spTree>
    <p:extLst>
      <p:ext uri="{BB962C8B-B14F-4D97-AF65-F5344CB8AC3E}">
        <p14:creationId xmlns:p14="http://schemas.microsoft.com/office/powerpoint/2010/main" val="20252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6DCE-61FC-97F3-78A0-A5040F717E21}"/>
              </a:ext>
            </a:extLst>
          </p:cNvPr>
          <p:cNvSpPr>
            <a:spLocks noGrp="1"/>
          </p:cNvSpPr>
          <p:nvPr>
            <p:ph type="title"/>
          </p:nvPr>
        </p:nvSpPr>
        <p:spPr/>
        <p:txBody>
          <a:bodyPr/>
          <a:lstStyle/>
          <a:p>
            <a:pPr algn="ctr"/>
            <a:r>
              <a:rPr lang="en-IN" b="1" dirty="0">
                <a:solidFill>
                  <a:srgbClr val="0066B3"/>
                </a:solidFill>
                <a:latin typeface="Bahnschrift Condensed" panose="020B0502040204020203" pitchFamily="34" charset="0"/>
              </a:rPr>
              <a:t>OBJECTIVES OF THE PROJECT</a:t>
            </a:r>
          </a:p>
        </p:txBody>
      </p:sp>
      <p:sp>
        <p:nvSpPr>
          <p:cNvPr id="4" name="TextBox 3">
            <a:extLst>
              <a:ext uri="{FF2B5EF4-FFF2-40B4-BE49-F238E27FC236}">
                <a16:creationId xmlns:a16="http://schemas.microsoft.com/office/drawing/2014/main" id="{F06BEF87-48A3-7164-4770-E57ACA85014E}"/>
              </a:ext>
            </a:extLst>
          </p:cNvPr>
          <p:cNvSpPr txBox="1"/>
          <p:nvPr/>
        </p:nvSpPr>
        <p:spPr>
          <a:xfrm>
            <a:off x="685067" y="2087722"/>
            <a:ext cx="9910661" cy="3447098"/>
          </a:xfrm>
          <a:prstGeom prst="rect">
            <a:avLst/>
          </a:prstGeom>
          <a:noFill/>
        </p:spPr>
        <p:txBody>
          <a:bodyPr wrap="square" rtlCol="0">
            <a:spAutoFit/>
          </a:bodyPr>
          <a:lstStyle/>
          <a:p>
            <a:r>
              <a:rPr lang="en-US" sz="2000" b="1" dirty="0">
                <a:latin typeface="Bahnschrift Condensed" panose="020B0502040204020203" pitchFamily="34" charset="0"/>
              </a:rPr>
              <a:t>Objectives for the Prediction of Stroke Project:</a:t>
            </a:r>
          </a:p>
          <a:p>
            <a:pPr marL="342900" indent="-342900">
              <a:buFont typeface="Wingdings" panose="05000000000000000000" pitchFamily="2" charset="2"/>
              <a:buChar char="§"/>
            </a:pPr>
            <a:endParaRPr lang="en-US" sz="2000" b="1" dirty="0">
              <a:latin typeface="Bahnschrift Condensed" panose="020B0502040204020203"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Building a </a:t>
            </a:r>
            <a:r>
              <a:rPr lang="en-US" altLang="en-US" sz="2000" dirty="0">
                <a:latin typeface="Bahnschrift Condensed" panose="020B0502040204020203" pitchFamily="34" charset="0"/>
              </a:rPr>
              <a:t>Machine</a:t>
            </a:r>
            <a:r>
              <a:rPr kumimoji="0" lang="en-US" altLang="en-US" sz="2000" b="0" i="0" u="none" strike="noStrike" cap="none" normalizeH="0" baseline="0" dirty="0">
                <a:ln>
                  <a:noFill/>
                </a:ln>
                <a:solidFill>
                  <a:schemeClr val="tx1"/>
                </a:solidFill>
                <a:effectLst/>
                <a:latin typeface="Bahnschrift Condensed" panose="020B0502040204020203" pitchFamily="34" charset="0"/>
              </a:rPr>
              <a:t> learning model to accurately predict the likelihood of a stroke based on individual health and lifestyle factors.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Analyze data to identify which attributes, such as age, hypertension, heart disease, or smoking habits, contribute most significantly to stroke risk.</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Ensure the dataset is cleaned and processed to improve prediction accuracy and avoid bias.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2000" b="0" i="0" u="none" strike="noStrike" cap="none" normalizeH="0" baseline="0" dirty="0">
                <a:ln>
                  <a:noFill/>
                </a:ln>
                <a:solidFill>
                  <a:schemeClr val="tx1"/>
                </a:solidFill>
                <a:effectLst/>
                <a:latin typeface="Bahnschrift Condensed" panose="020B0502040204020203" pitchFamily="34" charset="0"/>
              </a:rPr>
              <a:t>Using metrics like accuracy, precision, recall, and F1 score to validate the model's effectiveness in predicting stroke risk. </a:t>
            </a:r>
          </a:p>
          <a:p>
            <a:endParaRPr lang="en-US" sz="2000" b="1" dirty="0">
              <a:latin typeface="Bahnschrift Condensed" panose="020B0502040204020203" pitchFamily="34" charset="0"/>
            </a:endParaRPr>
          </a:p>
          <a:p>
            <a:endParaRPr lang="en-IN" dirty="0"/>
          </a:p>
        </p:txBody>
      </p:sp>
      <p:pic>
        <p:nvPicPr>
          <p:cNvPr id="5" name="Picture 4">
            <a:extLst>
              <a:ext uri="{FF2B5EF4-FFF2-40B4-BE49-F238E27FC236}">
                <a16:creationId xmlns:a16="http://schemas.microsoft.com/office/drawing/2014/main" id="{E0B1C94F-A597-931F-0B24-3E74F74DE6A1}"/>
              </a:ext>
            </a:extLst>
          </p:cNvPr>
          <p:cNvPicPr>
            <a:picLocks noChangeAspect="1"/>
          </p:cNvPicPr>
          <p:nvPr/>
        </p:nvPicPr>
        <p:blipFill>
          <a:blip r:embed="rId2"/>
          <a:stretch>
            <a:fillRect/>
          </a:stretch>
        </p:blipFill>
        <p:spPr>
          <a:xfrm>
            <a:off x="9464717" y="166054"/>
            <a:ext cx="2605363" cy="1465516"/>
          </a:xfrm>
          <a:prstGeom prst="rect">
            <a:avLst/>
          </a:prstGeom>
        </p:spPr>
      </p:pic>
    </p:spTree>
    <p:extLst>
      <p:ext uri="{BB962C8B-B14F-4D97-AF65-F5344CB8AC3E}">
        <p14:creationId xmlns:p14="http://schemas.microsoft.com/office/powerpoint/2010/main" val="456368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7BF4-1EDD-F4F4-2C48-A81B90B1FF74}"/>
              </a:ext>
            </a:extLst>
          </p:cNvPr>
          <p:cNvSpPr>
            <a:spLocks noGrp="1"/>
          </p:cNvSpPr>
          <p:nvPr>
            <p:ph type="title"/>
          </p:nvPr>
        </p:nvSpPr>
        <p:spPr>
          <a:xfrm>
            <a:off x="546756" y="246793"/>
            <a:ext cx="10515600" cy="1325563"/>
          </a:xfrm>
        </p:spPr>
        <p:txBody>
          <a:bodyPr/>
          <a:lstStyle/>
          <a:p>
            <a:pPr algn="ctr"/>
            <a:r>
              <a:rPr lang="en-IN" b="1" dirty="0">
                <a:solidFill>
                  <a:srgbClr val="0066B3"/>
                </a:solidFill>
                <a:latin typeface="Bahnschrift Condensed" panose="020B0502040204020203" pitchFamily="34" charset="0"/>
              </a:rPr>
              <a:t>OBSERVATIONS AND RECOMMENDATIONS</a:t>
            </a:r>
          </a:p>
        </p:txBody>
      </p:sp>
      <p:sp>
        <p:nvSpPr>
          <p:cNvPr id="3" name="TextBox 2">
            <a:extLst>
              <a:ext uri="{FF2B5EF4-FFF2-40B4-BE49-F238E27FC236}">
                <a16:creationId xmlns:a16="http://schemas.microsoft.com/office/drawing/2014/main" id="{038F12B8-2F69-6215-9235-22E53609D8EE}"/>
              </a:ext>
            </a:extLst>
          </p:cNvPr>
          <p:cNvSpPr txBox="1"/>
          <p:nvPr/>
        </p:nvSpPr>
        <p:spPr>
          <a:xfrm>
            <a:off x="546756" y="1285120"/>
            <a:ext cx="9841584" cy="3231654"/>
          </a:xfrm>
          <a:prstGeom prst="rect">
            <a:avLst/>
          </a:prstGeom>
          <a:noFill/>
        </p:spPr>
        <p:txBody>
          <a:bodyPr wrap="square" rtlCol="0">
            <a:spAutoFit/>
          </a:bodyPr>
          <a:lstStyle/>
          <a:p>
            <a:r>
              <a:rPr lang="en-US" sz="2400" b="1" dirty="0">
                <a:latin typeface="Bahnschrift Condensed" panose="020B0502040204020203" pitchFamily="34" charset="0"/>
              </a:rPr>
              <a:t>Observations:</a:t>
            </a:r>
          </a:p>
          <a:p>
            <a:endParaRPr lang="en-US" sz="2000" b="1" dirty="0">
              <a:latin typeface="Bahnschrift Condensed" panose="020B0502040204020203" pitchFamily="34" charset="0"/>
            </a:endParaRPr>
          </a:p>
          <a:p>
            <a:pPr marL="342900" indent="-342900">
              <a:buFont typeface="Wingdings" panose="05000000000000000000" pitchFamily="2" charset="2"/>
              <a:buChar char="§"/>
            </a:pPr>
            <a:r>
              <a:rPr lang="en-US" sz="2000" b="1" dirty="0">
                <a:latin typeface="Bahnschrift Condensed" panose="020B0502040204020203" pitchFamily="34" charset="0"/>
              </a:rPr>
              <a:t>Class Imbalance:</a:t>
            </a:r>
            <a:r>
              <a:rPr lang="en-US" sz="2000" dirty="0">
                <a:latin typeface="Bahnschrift Condensed" panose="020B0502040204020203" pitchFamily="34" charset="0"/>
              </a:rPr>
              <a:t> The dataset is heavily imbalanced, with only 5% of cases being strokes, which affects model sensitivity and recall.</a:t>
            </a:r>
          </a:p>
          <a:p>
            <a:pPr marL="342900" indent="-342900">
              <a:buFont typeface="Wingdings" panose="05000000000000000000" pitchFamily="2" charset="2"/>
              <a:buChar char="§"/>
            </a:pPr>
            <a:r>
              <a:rPr lang="en-US" sz="2000" b="1" dirty="0">
                <a:latin typeface="Bahnschrift Condensed" panose="020B0502040204020203" pitchFamily="34" charset="0"/>
              </a:rPr>
              <a:t>Key Risk Factors:</a:t>
            </a:r>
            <a:r>
              <a:rPr lang="en-US" sz="2000" dirty="0">
                <a:latin typeface="Bahnschrift Condensed" panose="020B0502040204020203" pitchFamily="34" charset="0"/>
              </a:rPr>
              <a:t> Age shows the strongest positive correlation with stroke occurrence, followed by average glucose level and BMI.</a:t>
            </a:r>
          </a:p>
          <a:p>
            <a:pPr marL="342900" indent="-342900">
              <a:buFont typeface="Wingdings" panose="05000000000000000000" pitchFamily="2" charset="2"/>
              <a:buChar char="§"/>
            </a:pPr>
            <a:r>
              <a:rPr lang="en-US" sz="2000" b="1" dirty="0">
                <a:latin typeface="Bahnschrift Condensed" panose="020B0502040204020203" pitchFamily="34" charset="0"/>
              </a:rPr>
              <a:t>Model Performance:</a:t>
            </a:r>
            <a:r>
              <a:rPr lang="en-US" sz="2000" dirty="0">
                <a:latin typeface="Bahnschrift Condensed" panose="020B0502040204020203" pitchFamily="34" charset="0"/>
              </a:rPr>
              <a:t> Logistic Regression achieved the highest accuracy (94.59%), but its low recall (3.6%) indicates poor detection of actual stroke cases.</a:t>
            </a:r>
          </a:p>
          <a:p>
            <a:pPr marL="342900" indent="-342900">
              <a:buFont typeface="Wingdings" panose="05000000000000000000" pitchFamily="2" charset="2"/>
              <a:buChar char="§"/>
            </a:pPr>
            <a:r>
              <a:rPr lang="en-US" sz="2000" b="1" dirty="0">
                <a:latin typeface="Bahnschrift Condensed" panose="020B0502040204020203" pitchFamily="34" charset="0"/>
              </a:rPr>
              <a:t>Feature Relationships:</a:t>
            </a:r>
            <a:r>
              <a:rPr lang="en-US" sz="2000" dirty="0">
                <a:latin typeface="Bahnschrift Condensed" panose="020B0502040204020203" pitchFamily="34" charset="0"/>
              </a:rPr>
              <a:t> Higher glucose levels and BMI are associated with increased stroke risk, while smoking, though relevant, is not the primary determinant.</a:t>
            </a:r>
          </a:p>
        </p:txBody>
      </p:sp>
      <p:pic>
        <p:nvPicPr>
          <p:cNvPr id="4" name="Picture 3">
            <a:extLst>
              <a:ext uri="{FF2B5EF4-FFF2-40B4-BE49-F238E27FC236}">
                <a16:creationId xmlns:a16="http://schemas.microsoft.com/office/drawing/2014/main" id="{6D027151-BCE9-58B6-8D57-20E01652BDE4}"/>
              </a:ext>
            </a:extLst>
          </p:cNvPr>
          <p:cNvPicPr>
            <a:picLocks noChangeAspect="1"/>
          </p:cNvPicPr>
          <p:nvPr/>
        </p:nvPicPr>
        <p:blipFill>
          <a:blip r:embed="rId3"/>
          <a:stretch>
            <a:fillRect/>
          </a:stretch>
        </p:blipFill>
        <p:spPr>
          <a:xfrm>
            <a:off x="9511223" y="49468"/>
            <a:ext cx="2605363" cy="1465516"/>
          </a:xfrm>
          <a:prstGeom prst="rect">
            <a:avLst/>
          </a:prstGeom>
        </p:spPr>
      </p:pic>
      <p:sp>
        <p:nvSpPr>
          <p:cNvPr id="6" name="TextBox 5">
            <a:extLst>
              <a:ext uri="{FF2B5EF4-FFF2-40B4-BE49-F238E27FC236}">
                <a16:creationId xmlns:a16="http://schemas.microsoft.com/office/drawing/2014/main" id="{053CF44C-4171-CFDE-7DC4-2FEDEEADFD00}"/>
              </a:ext>
            </a:extLst>
          </p:cNvPr>
          <p:cNvSpPr txBox="1"/>
          <p:nvPr/>
        </p:nvSpPr>
        <p:spPr>
          <a:xfrm>
            <a:off x="718010" y="4574146"/>
            <a:ext cx="10515600" cy="2062103"/>
          </a:xfrm>
          <a:prstGeom prst="rect">
            <a:avLst/>
          </a:prstGeom>
          <a:noFill/>
        </p:spPr>
        <p:txBody>
          <a:bodyPr wrap="square">
            <a:spAutoFit/>
          </a:bodyPr>
          <a:lstStyle/>
          <a:p>
            <a:r>
              <a:rPr lang="en-US" sz="2400" b="1" dirty="0">
                <a:latin typeface="Bahnschrift Condensed" panose="020B0502040204020203" pitchFamily="34" charset="0"/>
              </a:rPr>
              <a:t>Recommendations</a:t>
            </a:r>
          </a:p>
          <a:p>
            <a:endParaRPr lang="en-US" sz="2400" b="1" dirty="0">
              <a:latin typeface="Bahnschrift Condensed" panose="020B0502040204020203" pitchFamily="34" charset="0"/>
            </a:endParaRPr>
          </a:p>
          <a:p>
            <a:pPr>
              <a:buFont typeface="Wingdings" panose="05000000000000000000" pitchFamily="2" charset="2"/>
              <a:buChar char="v"/>
            </a:pPr>
            <a:r>
              <a:rPr lang="en-US" sz="2000" b="1" dirty="0">
                <a:latin typeface="Bahnschrift Condensed" panose="020B0502040204020203" pitchFamily="34" charset="0"/>
              </a:rPr>
              <a:t>Handle Imbalanced Data: </a:t>
            </a:r>
            <a:r>
              <a:rPr lang="en-US" sz="2000" dirty="0">
                <a:latin typeface="Bahnschrift Condensed" panose="020B0502040204020203" pitchFamily="34" charset="0"/>
              </a:rPr>
              <a:t>Use SMOTE(</a:t>
            </a:r>
            <a:r>
              <a:rPr lang="en-IN" sz="2000" dirty="0">
                <a:latin typeface="Bahnschrift Condensed" panose="020B0502040204020203" pitchFamily="34" charset="0"/>
              </a:rPr>
              <a:t>Synthetic Minority Oversampling Technique)</a:t>
            </a:r>
            <a:r>
              <a:rPr lang="en-IN" sz="2000" dirty="0"/>
              <a:t> </a:t>
            </a:r>
            <a:r>
              <a:rPr lang="en-US" sz="2000" dirty="0">
                <a:latin typeface="Bahnschrift Condensed" panose="020B0502040204020203" pitchFamily="34" charset="0"/>
              </a:rPr>
              <a:t> or class weighting to improve recall.</a:t>
            </a:r>
          </a:p>
          <a:p>
            <a:pPr>
              <a:buFont typeface="Wingdings" panose="05000000000000000000" pitchFamily="2" charset="2"/>
              <a:buChar char="v"/>
            </a:pPr>
            <a:r>
              <a:rPr lang="en-US" sz="2000" b="1" dirty="0">
                <a:latin typeface="Bahnschrift Condensed" panose="020B0502040204020203" pitchFamily="34" charset="0"/>
              </a:rPr>
              <a:t>Try Better Models:</a:t>
            </a:r>
            <a:r>
              <a:rPr lang="en-US" sz="2000" dirty="0">
                <a:latin typeface="Bahnschrift Condensed" panose="020B0502040204020203" pitchFamily="34" charset="0"/>
              </a:rPr>
              <a:t> Test Decision Trees, Random Forests, or Gradient Boosting.</a:t>
            </a:r>
          </a:p>
          <a:p>
            <a:pPr>
              <a:buFont typeface="Wingdings" panose="05000000000000000000" pitchFamily="2" charset="2"/>
              <a:buChar char="v"/>
            </a:pPr>
            <a:r>
              <a:rPr lang="en-US" sz="2000" b="1" dirty="0">
                <a:latin typeface="Bahnschrift Condensed" panose="020B0502040204020203" pitchFamily="34" charset="0"/>
              </a:rPr>
              <a:t>Focus on Metrics: </a:t>
            </a:r>
            <a:r>
              <a:rPr lang="en-US" sz="2000" dirty="0">
                <a:latin typeface="Bahnschrift Condensed" panose="020B0502040204020203" pitchFamily="34" charset="0"/>
              </a:rPr>
              <a:t>Use F1 Score and Precision-Recall Curve for better evaluation.</a:t>
            </a:r>
          </a:p>
          <a:p>
            <a:pPr>
              <a:buFont typeface="Wingdings" panose="05000000000000000000" pitchFamily="2" charset="2"/>
              <a:buChar char="v"/>
            </a:pPr>
            <a:r>
              <a:rPr lang="en-US" sz="2000" b="1" dirty="0">
                <a:latin typeface="Bahnschrift Condensed" panose="020B0502040204020203" pitchFamily="34" charset="0"/>
              </a:rPr>
              <a:t>Enhance Features: </a:t>
            </a:r>
            <a:r>
              <a:rPr lang="en-US" sz="2000" dirty="0">
                <a:latin typeface="Bahnschrift Condensed" panose="020B0502040204020203" pitchFamily="34" charset="0"/>
              </a:rPr>
              <a:t>Add or improve features using domain knowledge for better predictions</a:t>
            </a:r>
          </a:p>
        </p:txBody>
      </p:sp>
    </p:spTree>
    <p:extLst>
      <p:ext uri="{BB962C8B-B14F-4D97-AF65-F5344CB8AC3E}">
        <p14:creationId xmlns:p14="http://schemas.microsoft.com/office/powerpoint/2010/main" val="34977230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66B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6C454F-6482-F180-7B4E-33107468D5D1}"/>
              </a:ext>
            </a:extLst>
          </p:cNvPr>
          <p:cNvSpPr txBox="1"/>
          <p:nvPr/>
        </p:nvSpPr>
        <p:spPr>
          <a:xfrm>
            <a:off x="3476625" y="2497976"/>
            <a:ext cx="6705600" cy="1862048"/>
          </a:xfrm>
          <a:prstGeom prst="rect">
            <a:avLst/>
          </a:prstGeom>
          <a:noFill/>
        </p:spPr>
        <p:txBody>
          <a:bodyPr wrap="square" rtlCol="0">
            <a:spAutoFit/>
          </a:bodyPr>
          <a:lstStyle/>
          <a:p>
            <a:r>
              <a:rPr lang="en-IN" sz="11500" b="1" dirty="0">
                <a:solidFill>
                  <a:schemeClr val="bg1"/>
                </a:solidFill>
                <a:latin typeface="Bahnschrift Condensed" panose="020B0502040204020203" pitchFamily="34" charset="0"/>
              </a:rPr>
              <a:t>THANK YOU</a:t>
            </a:r>
          </a:p>
        </p:txBody>
      </p:sp>
    </p:spTree>
    <p:extLst>
      <p:ext uri="{BB962C8B-B14F-4D97-AF65-F5344CB8AC3E}">
        <p14:creationId xmlns:p14="http://schemas.microsoft.com/office/powerpoint/2010/main" val="196969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F47B-E5FD-DE06-3B0A-B9CAC06316CF}"/>
              </a:ext>
            </a:extLst>
          </p:cNvPr>
          <p:cNvSpPr>
            <a:spLocks noGrp="1"/>
          </p:cNvSpPr>
          <p:nvPr>
            <p:ph type="title"/>
          </p:nvPr>
        </p:nvSpPr>
        <p:spPr>
          <a:xfrm>
            <a:off x="513080" y="176115"/>
            <a:ext cx="10515600" cy="1325563"/>
          </a:xfrm>
        </p:spPr>
        <p:txBody>
          <a:bodyPr/>
          <a:lstStyle/>
          <a:p>
            <a:pPr algn="ctr"/>
            <a:r>
              <a:rPr lang="en-IN" b="1" dirty="0">
                <a:solidFill>
                  <a:srgbClr val="0066B3"/>
                </a:solidFill>
                <a:latin typeface="Bahnschrift Condensed" panose="020B0502040204020203" pitchFamily="34" charset="0"/>
              </a:rPr>
              <a:t>Dataset</a:t>
            </a:r>
          </a:p>
        </p:txBody>
      </p:sp>
      <p:sp>
        <p:nvSpPr>
          <p:cNvPr id="3" name="TextBox 2">
            <a:extLst>
              <a:ext uri="{FF2B5EF4-FFF2-40B4-BE49-F238E27FC236}">
                <a16:creationId xmlns:a16="http://schemas.microsoft.com/office/drawing/2014/main" id="{3F21D5EA-7EB0-A676-8326-2CE9EF39BBCA}"/>
              </a:ext>
            </a:extLst>
          </p:cNvPr>
          <p:cNvSpPr txBox="1"/>
          <p:nvPr/>
        </p:nvSpPr>
        <p:spPr>
          <a:xfrm>
            <a:off x="174986" y="1433824"/>
            <a:ext cx="11968480" cy="707886"/>
          </a:xfrm>
          <a:prstGeom prst="rect">
            <a:avLst/>
          </a:prstGeom>
          <a:noFill/>
        </p:spPr>
        <p:txBody>
          <a:bodyPr wrap="square" rtlCol="0">
            <a:spAutoFit/>
          </a:bodyPr>
          <a:lstStyle/>
          <a:p>
            <a:r>
              <a:rPr lang="en-US" sz="2000" b="0" i="0" dirty="0">
                <a:solidFill>
                  <a:srgbClr val="1F1F1F"/>
                </a:solidFill>
                <a:effectLst/>
                <a:latin typeface="Bahnschrift Condensed" panose="020B0502040204020203" pitchFamily="34" charset="0"/>
              </a:rPr>
              <a:t>The dataset contains medical and demographic information for 5,110 patients, aimed at identifying factors related to the occurrence of strokes. The dataset consists of 12 columns, each representing a feature or characteristic related to the patient’s health or lifestyle.</a:t>
            </a:r>
            <a:endParaRPr lang="en-IN" sz="2000" dirty="0">
              <a:latin typeface="Bahnschrift Condensed" panose="020B0502040204020203" pitchFamily="34" charset="0"/>
            </a:endParaRPr>
          </a:p>
        </p:txBody>
      </p:sp>
      <p:pic>
        <p:nvPicPr>
          <p:cNvPr id="14" name="Picture 13">
            <a:extLst>
              <a:ext uri="{FF2B5EF4-FFF2-40B4-BE49-F238E27FC236}">
                <a16:creationId xmlns:a16="http://schemas.microsoft.com/office/drawing/2014/main" id="{E1D948C2-4EF9-88EE-9843-2C71D8A15FD8}"/>
              </a:ext>
            </a:extLst>
          </p:cNvPr>
          <p:cNvPicPr>
            <a:picLocks noChangeAspect="1"/>
          </p:cNvPicPr>
          <p:nvPr/>
        </p:nvPicPr>
        <p:blipFill>
          <a:blip r:embed="rId2"/>
          <a:stretch>
            <a:fillRect/>
          </a:stretch>
        </p:blipFill>
        <p:spPr>
          <a:xfrm>
            <a:off x="164702" y="2177872"/>
            <a:ext cx="11978764" cy="4680128"/>
          </a:xfrm>
          <a:prstGeom prst="rect">
            <a:avLst/>
          </a:prstGeom>
        </p:spPr>
      </p:pic>
      <p:pic>
        <p:nvPicPr>
          <p:cNvPr id="15" name="Picture 14">
            <a:extLst>
              <a:ext uri="{FF2B5EF4-FFF2-40B4-BE49-F238E27FC236}">
                <a16:creationId xmlns:a16="http://schemas.microsoft.com/office/drawing/2014/main" id="{94610065-9052-F88B-EA64-16839FE0155B}"/>
              </a:ext>
            </a:extLst>
          </p:cNvPr>
          <p:cNvPicPr>
            <a:picLocks noChangeAspect="1"/>
          </p:cNvPicPr>
          <p:nvPr/>
        </p:nvPicPr>
        <p:blipFill>
          <a:blip r:embed="rId3"/>
          <a:stretch>
            <a:fillRect/>
          </a:stretch>
        </p:blipFill>
        <p:spPr>
          <a:xfrm>
            <a:off x="9586637" y="36162"/>
            <a:ext cx="2605363" cy="1465516"/>
          </a:xfrm>
          <a:prstGeom prst="rect">
            <a:avLst/>
          </a:prstGeom>
        </p:spPr>
      </p:pic>
    </p:spTree>
    <p:extLst>
      <p:ext uri="{BB962C8B-B14F-4D97-AF65-F5344CB8AC3E}">
        <p14:creationId xmlns:p14="http://schemas.microsoft.com/office/powerpoint/2010/main" val="295737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F9CC-FF17-8867-B679-B13FD9A5911E}"/>
              </a:ext>
            </a:extLst>
          </p:cNvPr>
          <p:cNvSpPr>
            <a:spLocks noGrp="1"/>
          </p:cNvSpPr>
          <p:nvPr>
            <p:ph type="title"/>
          </p:nvPr>
        </p:nvSpPr>
        <p:spPr>
          <a:xfrm>
            <a:off x="4046220" y="91441"/>
            <a:ext cx="4099560" cy="731520"/>
          </a:xfrm>
        </p:spPr>
        <p:txBody>
          <a:bodyPr/>
          <a:lstStyle/>
          <a:p>
            <a:pPr algn="ctr"/>
            <a:r>
              <a:rPr lang="en-IN" b="1" dirty="0">
                <a:solidFill>
                  <a:srgbClr val="0066B3"/>
                </a:solidFill>
                <a:latin typeface="Bahnschrift Condensed" panose="020B0502040204020203" pitchFamily="34" charset="0"/>
              </a:rPr>
              <a:t>Dataset Overview</a:t>
            </a:r>
          </a:p>
        </p:txBody>
      </p:sp>
      <p:sp>
        <p:nvSpPr>
          <p:cNvPr id="3" name="Content Placeholder 2">
            <a:extLst>
              <a:ext uri="{FF2B5EF4-FFF2-40B4-BE49-F238E27FC236}">
                <a16:creationId xmlns:a16="http://schemas.microsoft.com/office/drawing/2014/main" id="{33B19426-0079-8460-4D37-A1F7FD52EFC1}"/>
              </a:ext>
            </a:extLst>
          </p:cNvPr>
          <p:cNvSpPr>
            <a:spLocks noGrp="1"/>
          </p:cNvSpPr>
          <p:nvPr>
            <p:ph idx="1"/>
          </p:nvPr>
        </p:nvSpPr>
        <p:spPr>
          <a:xfrm>
            <a:off x="548640" y="457201"/>
            <a:ext cx="11247120" cy="5634672"/>
          </a:xfrm>
        </p:spPr>
        <p:txBody>
          <a:bodyPr>
            <a:normAutofit fontScale="25000" lnSpcReduction="20000"/>
          </a:bodyPr>
          <a:lstStyle/>
          <a:p>
            <a:pPr algn="l">
              <a:lnSpc>
                <a:spcPct val="120000"/>
              </a:lnSpc>
              <a:spcAft>
                <a:spcPts val="450"/>
              </a:spcAft>
            </a:pPr>
            <a:r>
              <a:rPr lang="en-US" sz="8000" b="1" i="0" dirty="0">
                <a:solidFill>
                  <a:srgbClr val="1F1F1F"/>
                </a:solidFill>
                <a:effectLst/>
                <a:latin typeface="Bahnschrift Condensed" panose="020B0502040204020203" pitchFamily="34" charset="0"/>
              </a:rPr>
              <a:t>Dataset contains:</a:t>
            </a:r>
            <a:endParaRPr lang="en-US" sz="8000" b="0" i="0" dirty="0">
              <a:solidFill>
                <a:srgbClr val="1F1F1F"/>
              </a:solidFill>
              <a:effectLst/>
              <a:latin typeface="Bahnschrift Condensed" panose="020B0502040204020203" pitchFamily="34" charset="0"/>
            </a:endParaRP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id:</a:t>
            </a:r>
            <a:r>
              <a:rPr lang="en-US" sz="8000" b="0" i="0" dirty="0">
                <a:solidFill>
                  <a:srgbClr val="1F1F1F"/>
                </a:solidFill>
                <a:effectLst/>
                <a:latin typeface="Bahnschrift Condensed" panose="020B0502040204020203" pitchFamily="34" charset="0"/>
              </a:rPr>
              <a:t> Unique identifier for each patient (integer).</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gender:</a:t>
            </a:r>
            <a:r>
              <a:rPr lang="en-US" sz="8000" b="0" i="0" dirty="0">
                <a:solidFill>
                  <a:srgbClr val="1F1F1F"/>
                </a:solidFill>
                <a:effectLst/>
                <a:latin typeface="Bahnschrift Condensed" panose="020B0502040204020203" pitchFamily="34" charset="0"/>
              </a:rPr>
              <a:t> Gender of the patient (categorical: Male, Female).</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age:</a:t>
            </a:r>
            <a:r>
              <a:rPr lang="en-US" sz="8000" b="0" i="0" dirty="0">
                <a:solidFill>
                  <a:srgbClr val="1F1F1F"/>
                </a:solidFill>
                <a:effectLst/>
                <a:latin typeface="Bahnschrift Condensed" panose="020B0502040204020203" pitchFamily="34" charset="0"/>
              </a:rPr>
              <a:t> Age of the patient (numeric).</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hypertension:</a:t>
            </a:r>
            <a:r>
              <a:rPr lang="en-US" sz="8000" b="0" i="0" dirty="0">
                <a:solidFill>
                  <a:srgbClr val="1F1F1F"/>
                </a:solidFill>
                <a:effectLst/>
                <a:latin typeface="Bahnschrift Condensed" panose="020B0502040204020203" pitchFamily="34" charset="0"/>
              </a:rPr>
              <a:t> Whether the patient has hypertension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heart_disease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Whether the patient has heart disease (binary: 0 for no, 1 for yes).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ever_married</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Marital status of the patient (categorical: Yes, No).</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work_type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Type of employment (categorical: Private, Self-employed, etc.).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Residence_type</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Urban or rural residence (categorical: Urban, Rural).</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avg_glucose_level</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Average glucose level in the blood (numeric).</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bmi</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Body Mass Index (BMI) of the patient (numeric; some missing values).</a:t>
            </a:r>
          </a:p>
          <a:p>
            <a:pPr algn="l">
              <a:lnSpc>
                <a:spcPct val="120000"/>
              </a:lnSpc>
              <a:buFont typeface="+mj-lt"/>
              <a:buAutoNum type="arabicPeriod"/>
            </a:pPr>
            <a:r>
              <a:rPr lang="en-US" sz="8000" b="1" i="0" dirty="0" err="1">
                <a:solidFill>
                  <a:srgbClr val="1F1F1F"/>
                </a:solidFill>
                <a:effectLst/>
                <a:latin typeface="Bahnschrift Condensed" panose="020B0502040204020203" pitchFamily="34" charset="0"/>
              </a:rPr>
              <a:t>smoking_status</a:t>
            </a:r>
            <a:r>
              <a:rPr lang="en-US" sz="8000" b="1" i="0" dirty="0">
                <a:solidFill>
                  <a:srgbClr val="1F1F1F"/>
                </a:solidFill>
                <a:effectLst/>
                <a:latin typeface="Bahnschrift Condensed" panose="020B0502040204020203" pitchFamily="34" charset="0"/>
              </a:rPr>
              <a:t>:</a:t>
            </a:r>
            <a:r>
              <a:rPr lang="en-US" sz="8000" b="0" i="0" dirty="0">
                <a:solidFill>
                  <a:srgbClr val="1F1F1F"/>
                </a:solidFill>
                <a:effectLst/>
                <a:latin typeface="Bahnschrift Condensed" panose="020B0502040204020203" pitchFamily="34" charset="0"/>
              </a:rPr>
              <a:t> Smoking habits (categorical: formerly smoked, never smoked, smokes).</a:t>
            </a:r>
          </a:p>
          <a:p>
            <a:pPr algn="l">
              <a:lnSpc>
                <a:spcPct val="120000"/>
              </a:lnSpc>
              <a:buFont typeface="+mj-lt"/>
              <a:buAutoNum type="arabicPeriod"/>
            </a:pPr>
            <a:r>
              <a:rPr lang="en-US" sz="8000" b="1" i="0" dirty="0">
                <a:solidFill>
                  <a:srgbClr val="1F1F1F"/>
                </a:solidFill>
                <a:effectLst/>
                <a:latin typeface="Bahnschrift Condensed" panose="020B0502040204020203" pitchFamily="34" charset="0"/>
              </a:rPr>
              <a:t>stroke:</a:t>
            </a:r>
            <a:r>
              <a:rPr lang="en-US" sz="8000" b="0" i="0" dirty="0">
                <a:solidFill>
                  <a:srgbClr val="1F1F1F"/>
                </a:solidFill>
                <a:effectLst/>
                <a:latin typeface="Bahnschrift Condensed" panose="020B0502040204020203" pitchFamily="34" charset="0"/>
              </a:rPr>
              <a:t> Whether the patient has had a stroke (binary: 0 for no, 1 for yes).</a:t>
            </a:r>
          </a:p>
          <a:p>
            <a:pPr algn="l">
              <a:lnSpc>
                <a:spcPct val="120000"/>
              </a:lnSpc>
              <a:spcAft>
                <a:spcPts val="450"/>
              </a:spcAft>
            </a:pPr>
            <a:r>
              <a:rPr lang="en-US" sz="8000" b="0" i="0" dirty="0">
                <a:solidFill>
                  <a:srgbClr val="1F1F1F"/>
                </a:solidFill>
                <a:effectLst/>
                <a:latin typeface="Bahnschrift Condensed" panose="020B0502040204020203" pitchFamily="34" charset="0"/>
              </a:rPr>
              <a:t>There are 4 columns with numeric data (age, </a:t>
            </a:r>
            <a:r>
              <a:rPr lang="en-US" sz="8000" b="0" i="0" dirty="0" err="1">
                <a:solidFill>
                  <a:srgbClr val="1F1F1F"/>
                </a:solidFill>
                <a:effectLst/>
                <a:latin typeface="Bahnschrift Condensed" panose="020B0502040204020203" pitchFamily="34" charset="0"/>
              </a:rPr>
              <a:t>avg_glucose_level</a:t>
            </a:r>
            <a:r>
              <a:rPr lang="en-US" sz="8000" b="0" i="0" dirty="0">
                <a:solidFill>
                  <a:srgbClr val="1F1F1F"/>
                </a:solidFill>
                <a:effectLst/>
                <a:latin typeface="Bahnschrift Condensed" panose="020B0502040204020203" pitchFamily="34" charset="0"/>
              </a:rPr>
              <a:t>, </a:t>
            </a:r>
            <a:r>
              <a:rPr lang="en-US" sz="8000" b="0" i="0" dirty="0" err="1">
                <a:solidFill>
                  <a:srgbClr val="1F1F1F"/>
                </a:solidFill>
                <a:effectLst/>
                <a:latin typeface="Bahnschrift Condensed" panose="020B0502040204020203" pitchFamily="34" charset="0"/>
              </a:rPr>
              <a:t>bmi</a:t>
            </a:r>
            <a:r>
              <a:rPr lang="en-US" sz="8000" b="0" i="0" dirty="0">
                <a:solidFill>
                  <a:srgbClr val="1F1F1F"/>
                </a:solidFill>
                <a:effectLst/>
                <a:latin typeface="Bahnschrift Condensed" panose="020B0502040204020203" pitchFamily="34" charset="0"/>
              </a:rPr>
              <a:t>, id) and several categorical or binary columns (e.g., gender, </a:t>
            </a:r>
            <a:r>
              <a:rPr lang="en-US" sz="8000" b="0" i="0" dirty="0" err="1">
                <a:solidFill>
                  <a:srgbClr val="1F1F1F"/>
                </a:solidFill>
                <a:effectLst/>
                <a:latin typeface="Bahnschrift Condensed" panose="020B0502040204020203" pitchFamily="34" charset="0"/>
              </a:rPr>
              <a:t>smoking_status</a:t>
            </a:r>
            <a:r>
              <a:rPr lang="en-US" sz="8000" b="0" i="0" dirty="0">
                <a:solidFill>
                  <a:srgbClr val="1F1F1F"/>
                </a:solidFill>
                <a:effectLst/>
                <a:latin typeface="Bahnschrift Condensed" panose="020B0502040204020203" pitchFamily="34" charset="0"/>
              </a:rPr>
              <a:t>,). Additionally, the BMI column has some missing values.</a:t>
            </a:r>
          </a:p>
          <a:p>
            <a:endParaRPr lang="en-IN" dirty="0"/>
          </a:p>
        </p:txBody>
      </p:sp>
      <p:pic>
        <p:nvPicPr>
          <p:cNvPr id="4" name="Picture 3">
            <a:extLst>
              <a:ext uri="{FF2B5EF4-FFF2-40B4-BE49-F238E27FC236}">
                <a16:creationId xmlns:a16="http://schemas.microsoft.com/office/drawing/2014/main" id="{0FAAA054-3613-1952-A509-A4C650B85D7B}"/>
              </a:ext>
            </a:extLst>
          </p:cNvPr>
          <p:cNvPicPr>
            <a:picLocks noChangeAspect="1"/>
          </p:cNvPicPr>
          <p:nvPr/>
        </p:nvPicPr>
        <p:blipFill>
          <a:blip r:embed="rId2"/>
          <a:stretch>
            <a:fillRect/>
          </a:stretch>
        </p:blipFill>
        <p:spPr>
          <a:xfrm>
            <a:off x="9424077" y="33369"/>
            <a:ext cx="2605363" cy="1465516"/>
          </a:xfrm>
          <a:prstGeom prst="rect">
            <a:avLst/>
          </a:prstGeom>
        </p:spPr>
      </p:pic>
    </p:spTree>
    <p:extLst>
      <p:ext uri="{BB962C8B-B14F-4D97-AF65-F5344CB8AC3E}">
        <p14:creationId xmlns:p14="http://schemas.microsoft.com/office/powerpoint/2010/main" val="185739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FEFE-0A2B-CF75-1FAB-669A27F7BC9F}"/>
              </a:ext>
            </a:extLst>
          </p:cNvPr>
          <p:cNvSpPr>
            <a:spLocks noGrp="1"/>
          </p:cNvSpPr>
          <p:nvPr>
            <p:ph type="title"/>
          </p:nvPr>
        </p:nvSpPr>
        <p:spPr>
          <a:xfrm>
            <a:off x="838200" y="250727"/>
            <a:ext cx="10515600" cy="1325563"/>
          </a:xfrm>
        </p:spPr>
        <p:txBody>
          <a:bodyPr/>
          <a:lstStyle/>
          <a:p>
            <a:pPr algn="ctr"/>
            <a:r>
              <a:rPr lang="en-IN" b="1" dirty="0">
                <a:solidFill>
                  <a:srgbClr val="0066B3"/>
                </a:solidFill>
                <a:latin typeface="Bahnschrift Condensed" panose="020B0502040204020203" pitchFamily="34" charset="0"/>
              </a:rPr>
              <a:t>DATA LOADING</a:t>
            </a:r>
          </a:p>
        </p:txBody>
      </p:sp>
      <p:pic>
        <p:nvPicPr>
          <p:cNvPr id="4" name="Picture 3">
            <a:extLst>
              <a:ext uri="{FF2B5EF4-FFF2-40B4-BE49-F238E27FC236}">
                <a16:creationId xmlns:a16="http://schemas.microsoft.com/office/drawing/2014/main" id="{60E75A3A-A299-A79F-B2CD-B5408297A285}"/>
              </a:ext>
            </a:extLst>
          </p:cNvPr>
          <p:cNvPicPr>
            <a:picLocks noChangeAspect="1"/>
          </p:cNvPicPr>
          <p:nvPr/>
        </p:nvPicPr>
        <p:blipFill>
          <a:blip r:embed="rId2"/>
          <a:stretch>
            <a:fillRect/>
          </a:stretch>
        </p:blipFill>
        <p:spPr>
          <a:xfrm>
            <a:off x="0" y="2025903"/>
            <a:ext cx="11805501" cy="4736445"/>
          </a:xfrm>
          <a:prstGeom prst="rect">
            <a:avLst/>
          </a:prstGeom>
        </p:spPr>
      </p:pic>
      <p:sp>
        <p:nvSpPr>
          <p:cNvPr id="5" name="TextBox 4">
            <a:extLst>
              <a:ext uri="{FF2B5EF4-FFF2-40B4-BE49-F238E27FC236}">
                <a16:creationId xmlns:a16="http://schemas.microsoft.com/office/drawing/2014/main" id="{15CC5F52-B5AC-E9B6-85F7-E5148957E511}"/>
              </a:ext>
            </a:extLst>
          </p:cNvPr>
          <p:cNvSpPr txBox="1"/>
          <p:nvPr/>
        </p:nvSpPr>
        <p:spPr>
          <a:xfrm>
            <a:off x="94268" y="1507346"/>
            <a:ext cx="4440024" cy="369332"/>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Bahnschrift Condensed" panose="020B0502040204020203" pitchFamily="34" charset="0"/>
              </a:rPr>
              <a:t>Loading the dataset using pandas library </a:t>
            </a:r>
          </a:p>
        </p:txBody>
      </p:sp>
      <p:pic>
        <p:nvPicPr>
          <p:cNvPr id="8" name="Picture 7">
            <a:extLst>
              <a:ext uri="{FF2B5EF4-FFF2-40B4-BE49-F238E27FC236}">
                <a16:creationId xmlns:a16="http://schemas.microsoft.com/office/drawing/2014/main" id="{1535C180-EF78-01A4-C19E-AA9B4EC5B3A6}"/>
              </a:ext>
            </a:extLst>
          </p:cNvPr>
          <p:cNvPicPr>
            <a:picLocks noChangeAspect="1"/>
          </p:cNvPicPr>
          <p:nvPr/>
        </p:nvPicPr>
        <p:blipFill>
          <a:blip r:embed="rId3"/>
          <a:stretch>
            <a:fillRect/>
          </a:stretch>
        </p:blipFill>
        <p:spPr>
          <a:xfrm>
            <a:off x="9586637" y="36162"/>
            <a:ext cx="2605363" cy="1465516"/>
          </a:xfrm>
          <a:prstGeom prst="rect">
            <a:avLst/>
          </a:prstGeom>
        </p:spPr>
      </p:pic>
    </p:spTree>
    <p:extLst>
      <p:ext uri="{BB962C8B-B14F-4D97-AF65-F5344CB8AC3E}">
        <p14:creationId xmlns:p14="http://schemas.microsoft.com/office/powerpoint/2010/main" val="4282893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1B6DF-0F00-2037-55A0-9CE81D207890}"/>
              </a:ext>
            </a:extLst>
          </p:cNvPr>
          <p:cNvSpPr>
            <a:spLocks noGrp="1"/>
          </p:cNvSpPr>
          <p:nvPr>
            <p:ph type="title"/>
          </p:nvPr>
        </p:nvSpPr>
        <p:spPr>
          <a:xfrm>
            <a:off x="919480" y="103345"/>
            <a:ext cx="10515600" cy="1325563"/>
          </a:xfrm>
        </p:spPr>
        <p:txBody>
          <a:bodyPr/>
          <a:lstStyle/>
          <a:p>
            <a:pPr algn="ctr"/>
            <a:r>
              <a:rPr lang="en-IN" b="1" dirty="0">
                <a:solidFill>
                  <a:srgbClr val="0066B3"/>
                </a:solidFill>
                <a:latin typeface="Bahnschrift Condensed" panose="020B0502040204020203" pitchFamily="34" charset="0"/>
              </a:rPr>
              <a:t>Initial Data Analysis</a:t>
            </a:r>
          </a:p>
        </p:txBody>
      </p:sp>
      <p:pic>
        <p:nvPicPr>
          <p:cNvPr id="4" name="Picture 3">
            <a:extLst>
              <a:ext uri="{FF2B5EF4-FFF2-40B4-BE49-F238E27FC236}">
                <a16:creationId xmlns:a16="http://schemas.microsoft.com/office/drawing/2014/main" id="{2435B962-CE76-84AC-3BFE-19AB61054703}"/>
              </a:ext>
            </a:extLst>
          </p:cNvPr>
          <p:cNvPicPr>
            <a:picLocks noChangeAspect="1"/>
          </p:cNvPicPr>
          <p:nvPr/>
        </p:nvPicPr>
        <p:blipFill>
          <a:blip r:embed="rId2"/>
          <a:stretch>
            <a:fillRect/>
          </a:stretch>
        </p:blipFill>
        <p:spPr>
          <a:xfrm>
            <a:off x="5803163" y="1690688"/>
            <a:ext cx="6011114" cy="4944165"/>
          </a:xfrm>
          <a:prstGeom prst="rect">
            <a:avLst/>
          </a:prstGeom>
        </p:spPr>
      </p:pic>
      <p:sp>
        <p:nvSpPr>
          <p:cNvPr id="5" name="TextBox 4">
            <a:extLst>
              <a:ext uri="{FF2B5EF4-FFF2-40B4-BE49-F238E27FC236}">
                <a16:creationId xmlns:a16="http://schemas.microsoft.com/office/drawing/2014/main" id="{8E5EE532-1866-097C-64A7-8EFC429095E4}"/>
              </a:ext>
            </a:extLst>
          </p:cNvPr>
          <p:cNvSpPr txBox="1"/>
          <p:nvPr/>
        </p:nvSpPr>
        <p:spPr>
          <a:xfrm>
            <a:off x="455397" y="1620711"/>
            <a:ext cx="5640603" cy="4708981"/>
          </a:xfrm>
          <a:prstGeom prst="rect">
            <a:avLst/>
          </a:prstGeom>
          <a:noFill/>
        </p:spPr>
        <p:txBody>
          <a:bodyPr wrap="square" rtlCol="0">
            <a:spAutoFit/>
          </a:bodyPr>
          <a:lstStyle/>
          <a:p>
            <a:r>
              <a:rPr lang="en-IN" sz="2000" dirty="0">
                <a:latin typeface="Bahnschrift Condensed" panose="020B0502040204020203" pitchFamily="34" charset="0"/>
              </a:rPr>
              <a:t>This output from the info() </a:t>
            </a:r>
            <a:r>
              <a:rPr lang="en-US" sz="2000" dirty="0">
                <a:latin typeface="Bahnschrift Condensed" panose="020B0502040204020203" pitchFamily="34" charset="0"/>
              </a:rPr>
              <a:t>function helps you understand the basic structure of your dataset, including data types, missing values, and the overall memory usage</a:t>
            </a:r>
          </a:p>
          <a:p>
            <a:endParaRPr lang="en-IN" sz="2000" b="1" dirty="0">
              <a:latin typeface="Bahnschrift Condensed" panose="020B0502040204020203" pitchFamily="34" charset="0"/>
            </a:endParaRPr>
          </a:p>
          <a:p>
            <a:r>
              <a:rPr lang="en-IN" sz="2000" b="1" dirty="0">
                <a:latin typeface="Bahnschrift Condensed" panose="020B0502040204020203" pitchFamily="34" charset="0"/>
              </a:rPr>
              <a:t>1.Data Types</a:t>
            </a:r>
            <a:r>
              <a:rPr lang="en-IN" sz="2000" dirty="0">
                <a:latin typeface="Bahnschrift Condensed" panose="020B0502040204020203" pitchFamily="34" charset="0"/>
              </a:rPr>
              <a:t>:</a:t>
            </a:r>
          </a:p>
          <a:p>
            <a:pPr marL="342900" indent="-342900">
              <a:buFont typeface="Wingdings" panose="05000000000000000000" pitchFamily="2" charset="2"/>
              <a:buChar char="§"/>
            </a:pPr>
            <a:r>
              <a:rPr lang="en-IN" sz="2000" b="1" dirty="0">
                <a:latin typeface="Bahnschrift Condensed" panose="020B0502040204020203" pitchFamily="34" charset="0"/>
              </a:rPr>
              <a:t>Numeric</a:t>
            </a:r>
            <a:r>
              <a:rPr lang="en-IN" sz="2000" dirty="0">
                <a:latin typeface="Bahnschrift Condensed" panose="020B0502040204020203" pitchFamily="34" charset="0"/>
              </a:rPr>
              <a:t>: age, </a:t>
            </a:r>
            <a:r>
              <a:rPr lang="en-IN" sz="2000" dirty="0" err="1">
                <a:latin typeface="Bahnschrift Condensed" panose="020B0502040204020203" pitchFamily="34" charset="0"/>
              </a:rPr>
              <a:t>avg_glucose_level</a:t>
            </a:r>
            <a:r>
              <a:rPr lang="en-IN" sz="2000" dirty="0">
                <a:latin typeface="Bahnschrift Condensed" panose="020B0502040204020203" pitchFamily="34" charset="0"/>
              </a:rPr>
              <a:t>,  </a:t>
            </a:r>
            <a:r>
              <a:rPr lang="en-IN" sz="2000" dirty="0" err="1">
                <a:latin typeface="Bahnschrift Condensed" panose="020B0502040204020203" pitchFamily="34" charset="0"/>
              </a:rPr>
              <a:t>bmi</a:t>
            </a:r>
            <a:r>
              <a:rPr lang="en-IN" sz="2000" dirty="0">
                <a:latin typeface="Bahnschrift Condensed" panose="020B0502040204020203" pitchFamily="34" charset="0"/>
              </a:rPr>
              <a:t>, id,</a:t>
            </a:r>
            <a:r>
              <a:rPr kumimoji="0" lang="en-US" altLang="en-US" sz="2000" b="0" i="0" u="none" strike="noStrike" cap="none" normalizeH="0" baseline="0" dirty="0">
                <a:ln>
                  <a:noFill/>
                </a:ln>
                <a:solidFill>
                  <a:schemeClr val="tx1"/>
                </a:solidFill>
                <a:effectLst/>
                <a:latin typeface="Bahnschrift Condensed" panose="020B0502040204020203" pitchFamily="34" charset="0"/>
              </a:rPr>
              <a:t> hypertension,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heart_disease</a:t>
            </a:r>
            <a:r>
              <a:rPr kumimoji="0" lang="en-US" altLang="en-US" sz="2000" b="0" i="0" u="none" strike="noStrike" cap="none" normalizeH="0" baseline="0" dirty="0">
                <a:ln>
                  <a:noFill/>
                </a:ln>
                <a:solidFill>
                  <a:schemeClr val="tx1"/>
                </a:solidFill>
                <a:effectLst/>
                <a:latin typeface="Bahnschrift Condensed" panose="020B0502040204020203" pitchFamily="34" charset="0"/>
              </a:rPr>
              <a:t>,</a:t>
            </a:r>
            <a:r>
              <a:rPr lang="en-IN" sz="2000" dirty="0">
                <a:latin typeface="Bahnschrift Condensed" panose="020B0502040204020203" pitchFamily="34" charset="0"/>
              </a:rPr>
              <a:t>(float64, int64).</a:t>
            </a:r>
          </a:p>
          <a:p>
            <a:pPr marL="342900" indent="-342900">
              <a:buFont typeface="Wingdings" panose="05000000000000000000" pitchFamily="2" charset="2"/>
              <a:buChar char="§"/>
            </a:pPr>
            <a:r>
              <a:rPr lang="en-IN" sz="2000" b="1" dirty="0">
                <a:latin typeface="Bahnschrift Condensed" panose="020B0502040204020203" pitchFamily="34" charset="0"/>
              </a:rPr>
              <a:t>Categorical/Binary: </a:t>
            </a:r>
            <a:r>
              <a:rPr kumimoji="0" lang="en-US" altLang="en-US" sz="2000" b="0" i="0" u="none" strike="noStrike" cap="none" normalizeH="0" baseline="0" dirty="0">
                <a:ln>
                  <a:noFill/>
                </a:ln>
                <a:solidFill>
                  <a:schemeClr val="tx1"/>
                </a:solidFill>
                <a:effectLst/>
                <a:latin typeface="Bahnschrift Condensed" panose="020B0502040204020203" pitchFamily="34" charset="0"/>
              </a:rPr>
              <a:t>gender,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ever_married</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work_type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p>
          <a:p>
            <a:r>
              <a:rPr kumimoji="0" lang="en-US" altLang="en-US" sz="2000" b="0" i="0" u="none" strike="noStrike" cap="none" normalizeH="0" baseline="0" dirty="0">
                <a:ln>
                  <a:noFill/>
                </a:ln>
                <a:solidFill>
                  <a:schemeClr val="tx1"/>
                </a:solidFill>
                <a:effectLst/>
                <a:latin typeface="Bahnschrift Condensed" panose="020B0502040204020203" pitchFamily="34" charset="0"/>
              </a:rPr>
              <a:t>       </a:t>
            </a:r>
            <a:r>
              <a:rPr kumimoji="0" lang="en-US" altLang="en-US" sz="2000" b="0" i="0" u="none" strike="noStrike" cap="none" normalizeH="0" baseline="0" dirty="0" err="1">
                <a:ln>
                  <a:noFill/>
                </a:ln>
                <a:solidFill>
                  <a:schemeClr val="tx1"/>
                </a:solidFill>
                <a:effectLst/>
                <a:latin typeface="Bahnschrift Condensed" panose="020B0502040204020203" pitchFamily="34" charset="0"/>
              </a:rPr>
              <a:t>smoking_status,Residence_type</a:t>
            </a:r>
            <a:r>
              <a:rPr kumimoji="0" lang="en-US" altLang="en-US" sz="2000" b="0" i="0" u="none" strike="noStrike" cap="none" normalizeH="0" baseline="0" dirty="0">
                <a:ln>
                  <a:noFill/>
                </a:ln>
                <a:solidFill>
                  <a:schemeClr val="tx1"/>
                </a:solidFill>
                <a:effectLst/>
                <a:latin typeface="Bahnschrift Condensed" panose="020B0502040204020203" pitchFamily="34" charset="0"/>
              </a:rPr>
              <a:t> ,stroke </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2</a:t>
            </a:r>
            <a:r>
              <a:rPr lang="en-IN" sz="2000" dirty="0">
                <a:latin typeface="Bahnschrift Condensed" panose="020B0502040204020203" pitchFamily="34" charset="0"/>
              </a:rPr>
              <a:t>.</a:t>
            </a:r>
            <a:r>
              <a:rPr lang="en-US" sz="2000" b="1" dirty="0">
                <a:latin typeface="Bahnschrift Condensed" panose="020B0502040204020203" pitchFamily="34" charset="0"/>
              </a:rPr>
              <a:t> Non-Null Counts:</a:t>
            </a:r>
            <a:endParaRPr lang="en-US" sz="2000" dirty="0">
              <a:latin typeface="Bahnschrift Condensed" panose="020B0502040204020203" pitchFamily="34" charset="0"/>
            </a:endParaRPr>
          </a:p>
          <a:p>
            <a:pPr>
              <a:buFont typeface="Arial" panose="020B0604020202020204" pitchFamily="34" charset="0"/>
              <a:buChar char="•"/>
            </a:pPr>
            <a:r>
              <a:rPr lang="en-US" sz="2000" dirty="0">
                <a:latin typeface="Bahnschrift Condensed" panose="020B0502040204020203" pitchFamily="34" charset="0"/>
              </a:rPr>
              <a:t>Most columns have 5110 non-null values (complete data).</a:t>
            </a:r>
          </a:p>
          <a:p>
            <a:pPr>
              <a:buFont typeface="Arial" panose="020B0604020202020204" pitchFamily="34" charset="0"/>
              <a:buChar char="•"/>
            </a:pPr>
            <a:r>
              <a:rPr lang="en-US" sz="2000" dirty="0">
                <a:latin typeface="Bahnschrift Condensed" panose="020B0502040204020203" pitchFamily="34" charset="0"/>
              </a:rPr>
              <a:t>The </a:t>
            </a:r>
            <a:r>
              <a:rPr lang="en-US" sz="2000" b="1" dirty="0">
                <a:latin typeface="Bahnschrift Condensed" panose="020B0502040204020203" pitchFamily="34" charset="0"/>
              </a:rPr>
              <a:t>BMI</a:t>
            </a:r>
            <a:r>
              <a:rPr lang="en-US" sz="2000" dirty="0">
                <a:latin typeface="Bahnschrift Condensed" panose="020B0502040204020203" pitchFamily="34" charset="0"/>
              </a:rPr>
              <a:t> column has 4909 non-null values (201 missing).</a:t>
            </a:r>
          </a:p>
          <a:p>
            <a:endParaRPr lang="en-IN" sz="2000" dirty="0">
              <a:latin typeface="Bahnschrift Condensed" panose="020B0502040204020203" pitchFamily="34" charset="0"/>
            </a:endParaRPr>
          </a:p>
          <a:p>
            <a:r>
              <a:rPr lang="en-IN" sz="2000" b="1" dirty="0">
                <a:latin typeface="Bahnschrift Condensed" panose="020B0502040204020203" pitchFamily="34" charset="0"/>
              </a:rPr>
              <a:t>3. Memory Usage:</a:t>
            </a:r>
            <a:r>
              <a:rPr lang="en-IN" sz="2000" dirty="0">
                <a:latin typeface="Bahnschrift Condensed" panose="020B0502040204020203" pitchFamily="34" charset="0"/>
              </a:rPr>
              <a:t> 479.2 KB</a:t>
            </a:r>
          </a:p>
        </p:txBody>
      </p:sp>
      <p:pic>
        <p:nvPicPr>
          <p:cNvPr id="12" name="Picture 11">
            <a:extLst>
              <a:ext uri="{FF2B5EF4-FFF2-40B4-BE49-F238E27FC236}">
                <a16:creationId xmlns:a16="http://schemas.microsoft.com/office/drawing/2014/main" id="{AB3B2EFF-2A22-EDAB-15E4-4B020CA0A506}"/>
              </a:ext>
            </a:extLst>
          </p:cNvPr>
          <p:cNvPicPr>
            <a:picLocks noChangeAspect="1"/>
          </p:cNvPicPr>
          <p:nvPr/>
        </p:nvPicPr>
        <p:blipFill>
          <a:blip r:embed="rId3"/>
          <a:stretch>
            <a:fillRect/>
          </a:stretch>
        </p:blipFill>
        <p:spPr>
          <a:xfrm>
            <a:off x="9424077" y="33369"/>
            <a:ext cx="2605363" cy="1465516"/>
          </a:xfrm>
          <a:prstGeom prst="rect">
            <a:avLst/>
          </a:prstGeom>
        </p:spPr>
      </p:pic>
    </p:spTree>
    <p:extLst>
      <p:ext uri="{BB962C8B-B14F-4D97-AF65-F5344CB8AC3E}">
        <p14:creationId xmlns:p14="http://schemas.microsoft.com/office/powerpoint/2010/main" val="214767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9DF26D-ECC7-3317-3626-F7B1B67F7CD1}"/>
              </a:ext>
            </a:extLst>
          </p:cNvPr>
          <p:cNvPicPr>
            <a:picLocks noChangeAspect="1"/>
          </p:cNvPicPr>
          <p:nvPr/>
        </p:nvPicPr>
        <p:blipFill>
          <a:blip r:embed="rId2"/>
          <a:stretch>
            <a:fillRect/>
          </a:stretch>
        </p:blipFill>
        <p:spPr>
          <a:xfrm>
            <a:off x="669303" y="1537474"/>
            <a:ext cx="6100374" cy="2953199"/>
          </a:xfrm>
          <a:prstGeom prst="rect">
            <a:avLst/>
          </a:prstGeom>
        </p:spPr>
      </p:pic>
      <p:sp>
        <p:nvSpPr>
          <p:cNvPr id="12" name="TextBox 11">
            <a:extLst>
              <a:ext uri="{FF2B5EF4-FFF2-40B4-BE49-F238E27FC236}">
                <a16:creationId xmlns:a16="http://schemas.microsoft.com/office/drawing/2014/main" id="{8E0817A5-27CD-D6D4-078C-DD2AA1C3337E}"/>
              </a:ext>
            </a:extLst>
          </p:cNvPr>
          <p:cNvSpPr txBox="1"/>
          <p:nvPr/>
        </p:nvSpPr>
        <p:spPr>
          <a:xfrm>
            <a:off x="210395" y="467360"/>
            <a:ext cx="9054017" cy="1015663"/>
          </a:xfrm>
          <a:prstGeom prst="rect">
            <a:avLst/>
          </a:prstGeom>
          <a:noFill/>
        </p:spPr>
        <p:txBody>
          <a:bodyPr wrap="square" rtlCol="0">
            <a:spAutoFit/>
          </a:bodyPr>
          <a:lstStyle/>
          <a:p>
            <a:r>
              <a:rPr lang="en-IN" sz="2000" dirty="0">
                <a:latin typeface="Bahnschrift Condensed" panose="020B0502040204020203" pitchFamily="34" charset="0"/>
              </a:rPr>
              <a:t>This describe() </a:t>
            </a:r>
            <a:r>
              <a:rPr lang="en-US" sz="2000" dirty="0">
                <a:latin typeface="Bahnschrift Condensed" panose="020B0502040204020203" pitchFamily="34" charset="0"/>
              </a:rPr>
              <a:t>output gives a high-level statistical summary of the numeric and categorical columns in your dataset, helping to understand the data distribution and identify potential areas for preprocessing (like handling missing values in </a:t>
            </a:r>
            <a:r>
              <a:rPr lang="en-US" sz="2000" b="1" dirty="0">
                <a:latin typeface="Bahnschrift Condensed" panose="020B0502040204020203" pitchFamily="34" charset="0"/>
              </a:rPr>
              <a:t>BMI</a:t>
            </a:r>
            <a:r>
              <a:rPr lang="en-US" sz="2000" dirty="0">
                <a:latin typeface="Bahnschrift Condensed" panose="020B0502040204020203" pitchFamily="34" charset="0"/>
              </a:rPr>
              <a:t>).</a:t>
            </a:r>
            <a:endParaRPr lang="en-IN" sz="2000" dirty="0">
              <a:latin typeface="Bahnschrift Condensed" panose="020B0502040204020203" pitchFamily="34" charset="0"/>
            </a:endParaRPr>
          </a:p>
        </p:txBody>
      </p:sp>
      <p:pic>
        <p:nvPicPr>
          <p:cNvPr id="13" name="Picture 12">
            <a:extLst>
              <a:ext uri="{FF2B5EF4-FFF2-40B4-BE49-F238E27FC236}">
                <a16:creationId xmlns:a16="http://schemas.microsoft.com/office/drawing/2014/main" id="{6FFA656D-0090-A940-6684-B0CAB4FB5D1D}"/>
              </a:ext>
            </a:extLst>
          </p:cNvPr>
          <p:cNvPicPr>
            <a:picLocks noChangeAspect="1"/>
          </p:cNvPicPr>
          <p:nvPr/>
        </p:nvPicPr>
        <p:blipFill>
          <a:blip r:embed="rId3"/>
          <a:stretch>
            <a:fillRect/>
          </a:stretch>
        </p:blipFill>
        <p:spPr>
          <a:xfrm>
            <a:off x="9264413" y="17507"/>
            <a:ext cx="2605363" cy="1465516"/>
          </a:xfrm>
          <a:prstGeom prst="rect">
            <a:avLst/>
          </a:prstGeom>
        </p:spPr>
      </p:pic>
      <p:pic>
        <p:nvPicPr>
          <p:cNvPr id="3" name="Picture 2">
            <a:extLst>
              <a:ext uri="{FF2B5EF4-FFF2-40B4-BE49-F238E27FC236}">
                <a16:creationId xmlns:a16="http://schemas.microsoft.com/office/drawing/2014/main" id="{EEB42C86-7A85-D1BB-9F50-AE6AAE1F93D2}"/>
              </a:ext>
            </a:extLst>
          </p:cNvPr>
          <p:cNvPicPr>
            <a:picLocks noChangeAspect="1"/>
          </p:cNvPicPr>
          <p:nvPr/>
        </p:nvPicPr>
        <p:blipFill>
          <a:blip r:embed="rId4"/>
          <a:stretch>
            <a:fillRect/>
          </a:stretch>
        </p:blipFill>
        <p:spPr>
          <a:xfrm>
            <a:off x="5969147" y="4639392"/>
            <a:ext cx="5900629" cy="2084017"/>
          </a:xfrm>
          <a:prstGeom prst="rect">
            <a:avLst/>
          </a:prstGeom>
        </p:spPr>
      </p:pic>
      <p:sp>
        <p:nvSpPr>
          <p:cNvPr id="4" name="TextBox 3">
            <a:extLst>
              <a:ext uri="{FF2B5EF4-FFF2-40B4-BE49-F238E27FC236}">
                <a16:creationId xmlns:a16="http://schemas.microsoft.com/office/drawing/2014/main" id="{ED6E2AA5-F0DB-439C-74F8-50138EEA54F7}"/>
              </a:ext>
            </a:extLst>
          </p:cNvPr>
          <p:cNvSpPr txBox="1"/>
          <p:nvPr/>
        </p:nvSpPr>
        <p:spPr>
          <a:xfrm>
            <a:off x="6975835" y="1556328"/>
            <a:ext cx="4546862" cy="3247043"/>
          </a:xfrm>
          <a:prstGeom prst="rect">
            <a:avLst/>
          </a:prstGeom>
          <a:noFill/>
        </p:spPr>
        <p:txBody>
          <a:bodyPr wrap="square" rtlCol="0">
            <a:spAutoFit/>
          </a:bodyPr>
          <a:lstStyle/>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Count: Number of non-null entries for each feature.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Mean: The average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Standard Deviation (std): Measure of how spread out the values are from the mean.</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Minimum (min): The smallest value.</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25th, 50th (Median), and 75th Percentiles: These indicate the distribution of the data, helping to understand the spread.</a:t>
            </a:r>
          </a:p>
          <a:p>
            <a:pPr marL="285750" indent="-285750" algn="l">
              <a:spcAft>
                <a:spcPts val="450"/>
              </a:spcAft>
              <a:buFont typeface="Wingdings" panose="05000000000000000000" pitchFamily="2" charset="2"/>
              <a:buChar char="§"/>
            </a:pPr>
            <a:r>
              <a:rPr lang="en-US" b="0" i="0" dirty="0">
                <a:solidFill>
                  <a:srgbClr val="1F1F1F"/>
                </a:solidFill>
                <a:effectLst/>
                <a:latin typeface="Bahnschrift Condensed" panose="020B0502040204020203" pitchFamily="34" charset="0"/>
              </a:rPr>
              <a:t>Maximum (max): The largest value</a:t>
            </a:r>
          </a:p>
          <a:p>
            <a:endParaRPr lang="en-IN" dirty="0"/>
          </a:p>
        </p:txBody>
      </p:sp>
      <p:sp>
        <p:nvSpPr>
          <p:cNvPr id="5" name="TextBox 4">
            <a:extLst>
              <a:ext uri="{FF2B5EF4-FFF2-40B4-BE49-F238E27FC236}">
                <a16:creationId xmlns:a16="http://schemas.microsoft.com/office/drawing/2014/main" id="{462DB69A-9D0C-CB8E-36EE-C4B9125D9E03}"/>
              </a:ext>
            </a:extLst>
          </p:cNvPr>
          <p:cNvSpPr txBox="1"/>
          <p:nvPr/>
        </p:nvSpPr>
        <p:spPr>
          <a:xfrm>
            <a:off x="945276" y="4639392"/>
            <a:ext cx="4920792"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Bahnschrift Condensed" panose="020B0502040204020203" pitchFamily="34" charset="0"/>
              </a:rPr>
              <a:t>Count: The total number of non-missing (non-null) values in the column.</a:t>
            </a:r>
          </a:p>
          <a:p>
            <a:pPr marL="285750" indent="-285750">
              <a:buFont typeface="Wingdings" panose="05000000000000000000" pitchFamily="2" charset="2"/>
              <a:buChar char="§"/>
            </a:pPr>
            <a:r>
              <a:rPr lang="en-US" dirty="0">
                <a:latin typeface="Bahnschrift Condensed" panose="020B0502040204020203" pitchFamily="34" charset="0"/>
              </a:rPr>
              <a:t>Unique: The number of distinct (unique) categories or values in the column.</a:t>
            </a:r>
          </a:p>
          <a:p>
            <a:pPr marL="285750" indent="-285750">
              <a:buFont typeface="Wingdings" panose="05000000000000000000" pitchFamily="2" charset="2"/>
              <a:buChar char="§"/>
            </a:pPr>
            <a:r>
              <a:rPr lang="en-US" dirty="0" err="1">
                <a:latin typeface="Bahnschrift Condensed" panose="020B0502040204020203" pitchFamily="34" charset="0"/>
              </a:rPr>
              <a:t>Top:The</a:t>
            </a:r>
            <a:r>
              <a:rPr lang="en-US" dirty="0">
                <a:latin typeface="Bahnschrift Condensed" panose="020B0502040204020203" pitchFamily="34" charset="0"/>
              </a:rPr>
              <a:t> most frequently occurring category (mode) in the column.</a:t>
            </a:r>
          </a:p>
          <a:p>
            <a:pPr marL="285750" indent="-285750">
              <a:buFont typeface="Wingdings" panose="05000000000000000000" pitchFamily="2" charset="2"/>
              <a:buChar char="§"/>
            </a:pPr>
            <a:r>
              <a:rPr lang="en-IN" dirty="0">
                <a:latin typeface="Bahnschrift Condensed" panose="020B0502040204020203" pitchFamily="34" charset="0"/>
              </a:rPr>
              <a:t>Freq:</a:t>
            </a:r>
            <a:r>
              <a:rPr lang="en-US" dirty="0">
                <a:latin typeface="Bahnschrift Condensed" panose="020B0502040204020203" pitchFamily="34" charset="0"/>
              </a:rPr>
              <a:t>The count (frequency) of the most frequent value </a:t>
            </a:r>
            <a:endParaRPr lang="en-IN" dirty="0">
              <a:latin typeface="Bahnschrift Condensed" panose="020B0502040204020203" pitchFamily="34" charset="0"/>
            </a:endParaRPr>
          </a:p>
        </p:txBody>
      </p:sp>
    </p:spTree>
    <p:extLst>
      <p:ext uri="{BB962C8B-B14F-4D97-AF65-F5344CB8AC3E}">
        <p14:creationId xmlns:p14="http://schemas.microsoft.com/office/powerpoint/2010/main" val="1663853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1841</TotalTime>
  <Words>3379</Words>
  <Application>Microsoft Office PowerPoint</Application>
  <PresentationFormat>Widescreen</PresentationFormat>
  <Paragraphs>270</Paragraphs>
  <Slides>41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Bahnschrift Condensed</vt:lpstr>
      <vt:lpstr>Calibri</vt:lpstr>
      <vt:lpstr>Calibri Light</vt:lpstr>
      <vt:lpstr>Wingdings</vt:lpstr>
      <vt:lpstr>Office Theme</vt:lpstr>
      <vt:lpstr>PowerPoint Presentation</vt:lpstr>
      <vt:lpstr>INTRODUCTION</vt:lpstr>
      <vt:lpstr>ROLE OF MACHINE LEARNING IN STROKE PREDICTION</vt:lpstr>
      <vt:lpstr>OBJECTIVES OF THE PROJECT</vt:lpstr>
      <vt:lpstr>Dataset</vt:lpstr>
      <vt:lpstr>Dataset Overview</vt:lpstr>
      <vt:lpstr>DATA LOADING</vt:lpstr>
      <vt:lpstr>Initial Data Analysis</vt:lpstr>
      <vt:lpstr>PowerPoint Presentation</vt:lpstr>
      <vt:lpstr>MISSING VALUES IN THE DATASET</vt:lpstr>
      <vt:lpstr>HANDLING THE MISSING VALUES</vt:lpstr>
      <vt:lpstr>EXPLORATORY DATA ANALYSIS</vt:lpstr>
      <vt:lpstr>PowerPoint Presentation</vt:lpstr>
      <vt:lpstr>PowerPoint Presentation</vt:lpstr>
      <vt:lpstr>PowerPoint Presentation</vt:lpstr>
      <vt:lpstr>RELATIONSHIP OF INPUT FEATURES WITH STROKE</vt:lpstr>
      <vt:lpstr>PowerPoint Presentation</vt:lpstr>
      <vt:lpstr>PowerPoint Presentation</vt:lpstr>
      <vt:lpstr>PowerPoint Presentation</vt:lpstr>
      <vt:lpstr>PowerPoint Presentation</vt:lpstr>
      <vt:lpstr>PowerPoint Presentation</vt:lpstr>
      <vt:lpstr>DATA PREPROCESSING</vt:lpstr>
      <vt:lpstr>PowerPoint Presentation</vt:lpstr>
      <vt:lpstr>PowerPoint Presentation</vt:lpstr>
      <vt:lpstr>SPLITTING THE DATASET</vt:lpstr>
      <vt:lpstr>MODEL TRAINING</vt:lpstr>
      <vt:lpstr>LINEAR REGRESSION</vt:lpstr>
      <vt:lpstr>LASSO REGRESSION</vt:lpstr>
      <vt:lpstr>RIDGE REGRESSION</vt:lpstr>
      <vt:lpstr>LOGISTIC REGRESSION</vt:lpstr>
      <vt:lpstr>MODEL PERFORMANCE</vt:lpstr>
      <vt:lpstr>PowerPoint Presentation</vt:lpstr>
      <vt:lpstr>PowerPoint Presentation</vt:lpstr>
      <vt:lpstr>PowerPoint Presentation</vt:lpstr>
      <vt:lpstr>CONFUSION MATRIX</vt:lpstr>
      <vt:lpstr>PRECISION RECALL CURVE</vt:lpstr>
      <vt:lpstr>BIAS IN THE DATASET</vt:lpstr>
      <vt:lpstr>LIMITATIONS</vt:lpstr>
      <vt:lpstr>PowerPoint Presentation</vt:lpstr>
      <vt:lpstr>OBSERVATIONS AND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 Pravaliika</dc:creator>
  <cp:lastModifiedBy>K Pravaliika</cp:lastModifiedBy>
  <cp:revision>25</cp:revision>
  <dcterms:created xsi:type="dcterms:W3CDTF">2024-11-24T10:59:11Z</dcterms:created>
  <dcterms:modified xsi:type="dcterms:W3CDTF">2024-12-05T11:06:21Z</dcterms:modified>
</cp:coreProperties>
</file>